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65" r:id="rId2"/>
  </p:sldMasterIdLst>
  <p:sldIdLst>
    <p:sldId id="256" r:id="rId3"/>
    <p:sldId id="289" r:id="rId4"/>
    <p:sldId id="295" r:id="rId5"/>
    <p:sldId id="290" r:id="rId6"/>
    <p:sldId id="292" r:id="rId7"/>
    <p:sldId id="293" r:id="rId8"/>
    <p:sldId id="294"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4" r:id="rId24"/>
    <p:sldId id="275" r:id="rId25"/>
    <p:sldId id="276" r:id="rId26"/>
    <p:sldId id="277" r:id="rId27"/>
    <p:sldId id="283" r:id="rId28"/>
    <p:sldId id="291" r:id="rId29"/>
    <p:sldId id="281" r:id="rId30"/>
    <p:sldId id="286" r:id="rId3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48A"/>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008"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B2F69C04-7FBC-4F84-8C65-820BF47D5084}" type="datetimeFigureOut">
              <a:rPr lang="zh-TW" altLang="en-US" smtClean="0"/>
              <a:t>2017/6/27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94E3F2F-4EF8-49A4-9D7A-1882F7D7E799}" type="slidenum">
              <a:rPr lang="zh-TW" altLang="en-US" smtClean="0"/>
              <a:t>‹#›</a:t>
            </a:fld>
            <a:endParaRPr lang="zh-TW" altLang="en-US"/>
          </a:p>
        </p:txBody>
      </p:sp>
    </p:spTree>
    <p:extLst>
      <p:ext uri="{BB962C8B-B14F-4D97-AF65-F5344CB8AC3E}">
        <p14:creationId xmlns:p14="http://schemas.microsoft.com/office/powerpoint/2010/main" val="14318333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2F69C04-7FBC-4F84-8C65-820BF47D5084}" type="datetimeFigureOut">
              <a:rPr lang="zh-TW" altLang="en-US" smtClean="0"/>
              <a:t>2017/6/27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94E3F2F-4EF8-49A4-9D7A-1882F7D7E799}" type="slidenum">
              <a:rPr lang="zh-TW" altLang="en-US" smtClean="0"/>
              <a:t>‹#›</a:t>
            </a:fld>
            <a:endParaRPr lang="zh-TW" altLang="en-US"/>
          </a:p>
        </p:txBody>
      </p:sp>
    </p:spTree>
    <p:extLst>
      <p:ext uri="{BB962C8B-B14F-4D97-AF65-F5344CB8AC3E}">
        <p14:creationId xmlns:p14="http://schemas.microsoft.com/office/powerpoint/2010/main" val="88287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2F69C04-7FBC-4F84-8C65-820BF47D5084}" type="datetimeFigureOut">
              <a:rPr lang="zh-TW" altLang="en-US" smtClean="0"/>
              <a:t>2017/6/27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94E3F2F-4EF8-49A4-9D7A-1882F7D7E799}" type="slidenum">
              <a:rPr lang="zh-TW" altLang="en-US" smtClean="0"/>
              <a:t>‹#›</a:t>
            </a:fld>
            <a:endParaRPr lang="zh-TW" altLang="en-US"/>
          </a:p>
        </p:txBody>
      </p:sp>
    </p:spTree>
    <p:extLst>
      <p:ext uri="{BB962C8B-B14F-4D97-AF65-F5344CB8AC3E}">
        <p14:creationId xmlns:p14="http://schemas.microsoft.com/office/powerpoint/2010/main" val="697376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93174822-C151-4C10-83B1-308E92DA2398}" type="datetimeFigureOut">
              <a:rPr lang="zh-TW" altLang="en-US" smtClean="0"/>
              <a:t>2017/6/27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099F47C-E022-4482-AED7-B0258F9A3980}" type="slidenum">
              <a:rPr lang="zh-TW" altLang="en-US" smtClean="0"/>
              <a:t>‹#›</a:t>
            </a:fld>
            <a:endParaRPr lang="zh-TW"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3174822-C151-4C10-83B1-308E92DA2398}" type="datetimeFigureOut">
              <a:rPr lang="zh-TW" altLang="en-US" smtClean="0"/>
              <a:t>2017/6/27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099F47C-E022-4482-AED7-B0258F9A3980}" type="slidenum">
              <a:rPr lang="zh-TW" altLang="en-US" smtClean="0"/>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93174822-C151-4C10-83B1-308E92DA2398}" type="datetimeFigureOut">
              <a:rPr lang="zh-TW" altLang="en-US" smtClean="0"/>
              <a:t>2017/6/27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099F47C-E022-4482-AED7-B0258F9A3980}" type="slidenum">
              <a:rPr lang="zh-TW" altLang="en-US" smtClean="0"/>
              <a:t>‹#›</a:t>
            </a:fld>
            <a:endParaRPr lang="zh-TW"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93174822-C151-4C10-83B1-308E92DA2398}" type="datetimeFigureOut">
              <a:rPr lang="zh-TW" altLang="en-US" smtClean="0"/>
              <a:t>2017/6/27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099F47C-E022-4482-AED7-B0258F9A3980}" type="slidenum">
              <a:rPr lang="zh-TW" altLang="en-US" smtClean="0"/>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93174822-C151-4C10-83B1-308E92DA2398}" type="datetimeFigureOut">
              <a:rPr lang="zh-TW" altLang="en-US" smtClean="0"/>
              <a:t>2017/6/27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F099F47C-E022-4482-AED7-B0258F9A3980}" type="slidenum">
              <a:rPr lang="zh-TW" altLang="en-US" smtClean="0"/>
              <a:t>‹#›</a:t>
            </a:fld>
            <a:endParaRPr lang="zh-TW"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93174822-C151-4C10-83B1-308E92DA2398}" type="datetimeFigureOut">
              <a:rPr lang="zh-TW" altLang="en-US" smtClean="0"/>
              <a:t>2017/6/27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F099F47C-E022-4482-AED7-B0258F9A3980}" type="slidenum">
              <a:rPr lang="zh-TW" altLang="en-US" smtClean="0"/>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174822-C151-4C10-83B1-308E92DA2398}" type="datetimeFigureOut">
              <a:rPr lang="zh-TW" altLang="en-US" smtClean="0"/>
              <a:t>2017/6/27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F099F47C-E022-4482-AED7-B0258F9A3980}" type="slidenum">
              <a:rPr lang="zh-TW" altLang="en-US" smtClean="0"/>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93174822-C151-4C10-83B1-308E92DA2398}" type="datetimeFigureOut">
              <a:rPr lang="zh-TW" altLang="en-US" smtClean="0"/>
              <a:t>2017/6/27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099F47C-E022-4482-AED7-B0258F9A3980}" type="slidenum">
              <a:rPr lang="zh-TW" altLang="en-US" smtClean="0"/>
              <a:t>‹#›</a:t>
            </a:fld>
            <a:endParaRPr lang="zh-TW"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2F69C04-7FBC-4F84-8C65-820BF47D5084}" type="datetimeFigureOut">
              <a:rPr lang="zh-TW" altLang="en-US" smtClean="0"/>
              <a:t>2017/6/27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94E3F2F-4EF8-49A4-9D7A-1882F7D7E799}" type="slidenum">
              <a:rPr lang="zh-TW" altLang="en-US" smtClean="0"/>
              <a:t>‹#›</a:t>
            </a:fld>
            <a:endParaRPr lang="zh-TW" altLang="en-US"/>
          </a:p>
        </p:txBody>
      </p:sp>
    </p:spTree>
    <p:extLst>
      <p:ext uri="{BB962C8B-B14F-4D97-AF65-F5344CB8AC3E}">
        <p14:creationId xmlns:p14="http://schemas.microsoft.com/office/powerpoint/2010/main" val="2479945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2F69C04-7FBC-4F84-8C65-820BF47D5084}" type="datetimeFigureOut">
              <a:rPr lang="zh-TW" altLang="en-US" smtClean="0"/>
              <a:t>2017/6/27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94E3F2F-4EF8-49A4-9D7A-1882F7D7E799}" type="slidenum">
              <a:rPr lang="zh-TW" altLang="en-US" smtClean="0"/>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3174822-C151-4C10-83B1-308E92DA2398}" type="datetimeFigureOut">
              <a:rPr lang="zh-TW" altLang="en-US" smtClean="0"/>
              <a:t>2017/6/27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099F47C-E022-4482-AED7-B0258F9A3980}" type="slidenum">
              <a:rPr lang="zh-TW" altLang="en-US" smtClean="0"/>
              <a:t>‹#›</a:t>
            </a:fld>
            <a:endParaRPr lang="zh-TW" altLang="en-US"/>
          </a:p>
        </p:txBody>
      </p:sp>
      <p:pic>
        <p:nvPicPr>
          <p:cNvPr id="7" name="圖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509" y="5867222"/>
            <a:ext cx="764557" cy="764557"/>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93174822-C151-4C10-83B1-308E92DA2398}" type="datetimeFigureOut">
              <a:rPr lang="zh-TW" altLang="en-US" smtClean="0"/>
              <a:t>2017/6/27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099F47C-E022-4482-AED7-B0258F9A3980}" type="slidenum">
              <a:rPr lang="zh-TW" altLang="en-US" smtClean="0"/>
              <a:t>‹#›</a:t>
            </a:fld>
            <a:endParaRPr lang="zh-TW" altLang="en-US"/>
          </a:p>
        </p:txBody>
      </p:sp>
      <p:pic>
        <p:nvPicPr>
          <p:cNvPr id="7" name="圖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665" y="5850300"/>
            <a:ext cx="764557" cy="764557"/>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p:txBody>
          <a:bodyPr/>
          <a:lstStyle/>
          <a:p>
            <a:fld id="{93174822-C151-4C10-83B1-308E92DA2398}" type="datetimeFigureOut">
              <a:rPr lang="zh-TW" altLang="en-US" smtClean="0"/>
              <a:t>2017/6/27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099F47C-E022-4482-AED7-B0258F9A3980}" type="slidenum">
              <a:rPr lang="zh-TW" altLang="en-US" smtClean="0"/>
              <a:t>‹#›</a:t>
            </a:fld>
            <a:endParaRPr lang="zh-TW" altLang="en-US"/>
          </a:p>
        </p:txBody>
      </p:sp>
      <p:pic>
        <p:nvPicPr>
          <p:cNvPr id="8" name="圖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5805264"/>
            <a:ext cx="764557" cy="764557"/>
          </a:xfrm>
          <a:prstGeom prst="rect">
            <a:avLst/>
          </a:prstGeom>
        </p:spPr>
      </p:pic>
    </p:spTree>
    <p:extLst>
      <p:ext uri="{BB962C8B-B14F-4D97-AF65-F5344CB8AC3E}">
        <p14:creationId xmlns:p14="http://schemas.microsoft.com/office/powerpoint/2010/main" val="1303234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B2F69C04-7FBC-4F84-8C65-820BF47D5084}" type="datetimeFigureOut">
              <a:rPr lang="zh-TW" altLang="en-US" smtClean="0"/>
              <a:t>2017/6/27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94E3F2F-4EF8-49A4-9D7A-1882F7D7E799}" type="slidenum">
              <a:rPr lang="zh-TW" altLang="en-US" smtClean="0"/>
              <a:t>‹#›</a:t>
            </a:fld>
            <a:endParaRPr lang="zh-TW" altLang="en-US"/>
          </a:p>
        </p:txBody>
      </p:sp>
    </p:spTree>
    <p:extLst>
      <p:ext uri="{BB962C8B-B14F-4D97-AF65-F5344CB8AC3E}">
        <p14:creationId xmlns:p14="http://schemas.microsoft.com/office/powerpoint/2010/main" val="42621588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B2F69C04-7FBC-4F84-8C65-820BF47D5084}" type="datetimeFigureOut">
              <a:rPr lang="zh-TW" altLang="en-US" smtClean="0"/>
              <a:t>2017/6/27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94E3F2F-4EF8-49A4-9D7A-1882F7D7E799}" type="slidenum">
              <a:rPr lang="zh-TW" altLang="en-US" smtClean="0"/>
              <a:t>‹#›</a:t>
            </a:fld>
            <a:endParaRPr lang="zh-TW" altLang="en-US"/>
          </a:p>
        </p:txBody>
      </p:sp>
    </p:spTree>
    <p:extLst>
      <p:ext uri="{BB962C8B-B14F-4D97-AF65-F5344CB8AC3E}">
        <p14:creationId xmlns:p14="http://schemas.microsoft.com/office/powerpoint/2010/main" val="1253623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2F69C04-7FBC-4F84-8C65-820BF47D5084}" type="datetimeFigureOut">
              <a:rPr lang="zh-TW" altLang="en-US" smtClean="0"/>
              <a:t>2017/6/27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94E3F2F-4EF8-49A4-9D7A-1882F7D7E799}" type="slidenum">
              <a:rPr lang="zh-TW" altLang="en-US" smtClean="0"/>
              <a:t>‹#›</a:t>
            </a:fld>
            <a:endParaRPr lang="zh-TW" altLang="en-US"/>
          </a:p>
        </p:txBody>
      </p:sp>
    </p:spTree>
    <p:extLst>
      <p:ext uri="{BB962C8B-B14F-4D97-AF65-F5344CB8AC3E}">
        <p14:creationId xmlns:p14="http://schemas.microsoft.com/office/powerpoint/2010/main" val="22794329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B2F69C04-7FBC-4F84-8C65-820BF47D5084}" type="datetimeFigureOut">
              <a:rPr lang="zh-TW" altLang="en-US" smtClean="0"/>
              <a:t>2017/6/27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94E3F2F-4EF8-49A4-9D7A-1882F7D7E799}" type="slidenum">
              <a:rPr lang="zh-TW" altLang="en-US" smtClean="0"/>
              <a:t>‹#›</a:t>
            </a:fld>
            <a:endParaRPr lang="zh-TW" altLang="en-US"/>
          </a:p>
        </p:txBody>
      </p:sp>
    </p:spTree>
    <p:extLst>
      <p:ext uri="{BB962C8B-B14F-4D97-AF65-F5344CB8AC3E}">
        <p14:creationId xmlns:p14="http://schemas.microsoft.com/office/powerpoint/2010/main" val="35608399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2F69C04-7FBC-4F84-8C65-820BF47D5084}" type="datetimeFigureOut">
              <a:rPr lang="zh-TW" altLang="en-US" smtClean="0"/>
              <a:t>2017/6/27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94E3F2F-4EF8-49A4-9D7A-1882F7D7E799}" type="slidenum">
              <a:rPr lang="zh-TW" altLang="en-US" smtClean="0"/>
              <a:t>‹#›</a:t>
            </a:fld>
            <a:endParaRPr lang="zh-TW" altLang="en-US"/>
          </a:p>
        </p:txBody>
      </p:sp>
    </p:spTree>
    <p:extLst>
      <p:ext uri="{BB962C8B-B14F-4D97-AF65-F5344CB8AC3E}">
        <p14:creationId xmlns:p14="http://schemas.microsoft.com/office/powerpoint/2010/main" val="8764194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2F69C04-7FBC-4F84-8C65-820BF47D5084}" type="datetimeFigureOut">
              <a:rPr lang="zh-TW" altLang="en-US" smtClean="0"/>
              <a:t>2017/6/27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94E3F2F-4EF8-49A4-9D7A-1882F7D7E799}" type="slidenum">
              <a:rPr lang="zh-TW" altLang="en-US" smtClean="0"/>
              <a:t>‹#›</a:t>
            </a:fld>
            <a:endParaRPr lang="zh-TW" altLang="en-US"/>
          </a:p>
        </p:txBody>
      </p:sp>
    </p:spTree>
    <p:extLst>
      <p:ext uri="{BB962C8B-B14F-4D97-AF65-F5344CB8AC3E}">
        <p14:creationId xmlns:p14="http://schemas.microsoft.com/office/powerpoint/2010/main" val="28734747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2F69C04-7FBC-4F84-8C65-820BF47D5084}" type="datetimeFigureOut">
              <a:rPr lang="zh-TW" altLang="en-US" smtClean="0"/>
              <a:t>2017/6/27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94E3F2F-4EF8-49A4-9D7A-1882F7D7E799}" type="slidenum">
              <a:rPr lang="zh-TW" altLang="en-US" smtClean="0"/>
              <a:t>‹#›</a:t>
            </a:fld>
            <a:endParaRPr lang="zh-TW" altLang="en-US"/>
          </a:p>
        </p:txBody>
      </p:sp>
    </p:spTree>
    <p:extLst>
      <p:ext uri="{BB962C8B-B14F-4D97-AF65-F5344CB8AC3E}">
        <p14:creationId xmlns:p14="http://schemas.microsoft.com/office/powerpoint/2010/main" val="25271786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69C04-7FBC-4F84-8C65-820BF47D5084}" type="datetimeFigureOut">
              <a:rPr lang="zh-TW" altLang="en-US" smtClean="0"/>
              <a:t>2017/6/27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E3F2F-4EF8-49A4-9D7A-1882F7D7E799}" type="slidenum">
              <a:rPr lang="zh-TW" altLang="en-US" smtClean="0"/>
              <a:t>‹#›</a:t>
            </a:fld>
            <a:endParaRPr lang="zh-TW" altLang="en-US"/>
          </a:p>
        </p:txBody>
      </p:sp>
    </p:spTree>
    <p:extLst>
      <p:ext uri="{BB962C8B-B14F-4D97-AF65-F5344CB8AC3E}">
        <p14:creationId xmlns:p14="http://schemas.microsoft.com/office/powerpoint/2010/main" val="3709291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2F69C04-7FBC-4F84-8C65-820BF47D5084}" type="datetimeFigureOut">
              <a:rPr lang="zh-TW" altLang="en-US" smtClean="0"/>
              <a:t>2017/6/27</a:t>
            </a:fld>
            <a:endParaRPr lang="zh-TW"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zh-TW"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94E3F2F-4EF8-49A4-9D7A-1882F7D7E799}"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672"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 Id="rId5" Type="http://schemas.openxmlformats.org/officeDocument/2006/relationships/image" Target="../media/image6.jpe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15.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44008" y="1628800"/>
            <a:ext cx="4032448" cy="1859881"/>
          </a:xfrm>
        </p:spPr>
        <p:txBody>
          <a:bodyPr>
            <a:normAutofit/>
          </a:bodyPr>
          <a:lstStyle/>
          <a:p>
            <a:r>
              <a:rPr lang="zh-TW" altLang="en-US" sz="4200" b="1" dirty="0">
                <a:latin typeface="標楷體" panose="03000509000000000000" pitchFamily="65" charset="-120"/>
                <a:ea typeface="標楷體" panose="03000509000000000000" pitchFamily="65" charset="-120"/>
              </a:rPr>
              <a:t>生物能量檢測儀</a:t>
            </a:r>
            <a:endParaRPr lang="zh-TW" altLang="en-US" sz="4200" dirty="0">
              <a:latin typeface="標楷體" panose="03000509000000000000" pitchFamily="65" charset="-120"/>
              <a:ea typeface="標楷體" panose="03000509000000000000" pitchFamily="65" charset="-120"/>
            </a:endParaRPr>
          </a:p>
        </p:txBody>
      </p:sp>
      <p:pic>
        <p:nvPicPr>
          <p:cNvPr id="6" name="圖片版面配置區 5"/>
          <p:cNvPicPr>
            <a:picLocks noGrp="1" noChangeAspect="1"/>
          </p:cNvPicPr>
          <p:nvPr>
            <p:ph type="pic" idx="1"/>
          </p:nvPr>
        </p:nvPicPr>
        <p:blipFill>
          <a:blip r:embed="rId2">
            <a:extLst>
              <a:ext uri="{28A0092B-C50C-407E-A947-70E740481C1C}">
                <a14:useLocalDpi xmlns:a14="http://schemas.microsoft.com/office/drawing/2010/main" val="0"/>
              </a:ext>
            </a:extLst>
          </a:blip>
          <a:srcRect l="14618" r="14618"/>
          <a:stretch>
            <a:fillRect/>
          </a:stretch>
        </p:blipFill>
        <p:spPr>
          <a:xfrm>
            <a:off x="780175" y="1484784"/>
            <a:ext cx="3664404" cy="34137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副標題 2"/>
          <p:cNvSpPr>
            <a:spLocks noGrp="1"/>
          </p:cNvSpPr>
          <p:nvPr>
            <p:ph type="body" sz="half" idx="2"/>
          </p:nvPr>
        </p:nvSpPr>
        <p:spPr>
          <a:xfrm>
            <a:off x="4932040" y="3645024"/>
            <a:ext cx="3168352" cy="2304256"/>
          </a:xfrm>
        </p:spPr>
        <p:txBody>
          <a:bodyPr>
            <a:normAutofit/>
          </a:bodyPr>
          <a:lstStyle/>
          <a:p>
            <a:r>
              <a:rPr lang="zh-TW" altLang="en-US" sz="3800" b="1" dirty="0" smtClean="0">
                <a:solidFill>
                  <a:schemeClr val="tx1"/>
                </a:solidFill>
              </a:rPr>
              <a:t>     </a:t>
            </a:r>
            <a:endParaRPr lang="en-US" altLang="zh-TW" b="1" dirty="0" smtClean="0"/>
          </a:p>
          <a:p>
            <a:endParaRPr lang="en-US" altLang="zh-TW" b="1" dirty="0"/>
          </a:p>
          <a:p>
            <a:endParaRPr lang="en-US" altLang="zh-TW" b="1" dirty="0" smtClean="0"/>
          </a:p>
          <a:p>
            <a:endParaRPr lang="en-US" altLang="zh-TW" b="1" dirty="0"/>
          </a:p>
          <a:p>
            <a:endParaRPr lang="zh-TW" altLang="en-US" b="1" dirty="0"/>
          </a:p>
        </p:txBody>
      </p:sp>
      <p:sp>
        <p:nvSpPr>
          <p:cNvPr id="7" name="文字方塊 6"/>
          <p:cNvSpPr txBox="1"/>
          <p:nvPr/>
        </p:nvSpPr>
        <p:spPr>
          <a:xfrm>
            <a:off x="1060203" y="6240079"/>
            <a:ext cx="3384376" cy="369332"/>
          </a:xfrm>
          <a:prstGeom prst="rect">
            <a:avLst/>
          </a:prstGeom>
          <a:noFill/>
        </p:spPr>
        <p:txBody>
          <a:bodyPr wrap="square" rtlCol="0">
            <a:spAutoFit/>
          </a:bodyPr>
          <a:lstStyle/>
          <a:p>
            <a:r>
              <a:rPr lang="zh-TW" altLang="en-US" dirty="0" smtClean="0">
                <a:solidFill>
                  <a:srgbClr val="17048A"/>
                </a:solidFill>
                <a:latin typeface="標楷體" panose="03000509000000000000" pitchFamily="65" charset="-120"/>
                <a:ea typeface="標楷體" panose="03000509000000000000" pitchFamily="65" charset="-120"/>
              </a:rPr>
              <a:t>台中市藥師公會</a:t>
            </a:r>
            <a:endParaRPr lang="zh-TW" altLang="en-US" dirty="0">
              <a:solidFill>
                <a:srgbClr val="17048A"/>
              </a:solidFill>
              <a:latin typeface="標楷體" panose="03000509000000000000" pitchFamily="65" charset="-120"/>
              <a:ea typeface="標楷體" panose="03000509000000000000" pitchFamily="65" charset="-120"/>
            </a:endParaRP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5937147"/>
            <a:ext cx="665018" cy="665018"/>
          </a:xfrm>
          <a:prstGeom prst="rect">
            <a:avLst/>
          </a:prstGeom>
        </p:spPr>
      </p:pic>
    </p:spTree>
    <p:extLst>
      <p:ext uri="{BB962C8B-B14F-4D97-AF65-F5344CB8AC3E}">
        <p14:creationId xmlns:p14="http://schemas.microsoft.com/office/powerpoint/2010/main" val="2456718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sym typeface="Wingdings"/>
              </a:rPr>
              <a:t></a:t>
            </a:r>
            <a:r>
              <a:rPr lang="zh-TW" altLang="en-US" dirty="0" smtClean="0">
                <a:latin typeface="標楷體" panose="03000509000000000000" pitchFamily="65" charset="-120"/>
                <a:ea typeface="標楷體" panose="03000509000000000000" pitchFamily="65" charset="-120"/>
              </a:rPr>
              <a:t>進入</a:t>
            </a:r>
            <a:r>
              <a:rPr lang="zh-TW" altLang="zh-TW" dirty="0" smtClean="0">
                <a:latin typeface="標楷體" panose="03000509000000000000" pitchFamily="65" charset="-120"/>
                <a:ea typeface="標楷體" panose="03000509000000000000" pitchFamily="65" charset="-120"/>
              </a:rPr>
              <a:t>設定</a:t>
            </a:r>
            <a:r>
              <a:rPr lang="zh-TW" altLang="zh-TW" dirty="0">
                <a:latin typeface="標楷體" panose="03000509000000000000" pitchFamily="65" charset="-120"/>
                <a:ea typeface="標楷體" panose="03000509000000000000" pitchFamily="65" charset="-120"/>
              </a:rPr>
              <a:t>當日的檢測群</a:t>
            </a:r>
            <a:r>
              <a:rPr lang="zh-TW" altLang="zh-TW" dirty="0" smtClean="0">
                <a:latin typeface="標楷體" panose="03000509000000000000" pitchFamily="65" charset="-120"/>
                <a:ea typeface="標楷體" panose="03000509000000000000" pitchFamily="65" charset="-120"/>
              </a:rPr>
              <a:t>組</a:t>
            </a:r>
            <a:r>
              <a:rPr lang="zh-TW" altLang="en-US" dirty="0" smtClean="0">
                <a:latin typeface="標楷體" panose="03000509000000000000" pitchFamily="65" charset="-120"/>
                <a:ea typeface="標楷體" panose="03000509000000000000" pitchFamily="65" charset="-120"/>
              </a:rPr>
              <a:t>畫面</a:t>
            </a:r>
            <a:endParaRPr lang="zh-TW" altLang="en-US" dirty="0">
              <a:latin typeface="標楷體" panose="03000509000000000000" pitchFamily="65" charset="-120"/>
              <a:ea typeface="標楷體" panose="03000509000000000000" pitchFamily="65" charset="-12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725155"/>
            <a:ext cx="8229600" cy="4626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6021288"/>
            <a:ext cx="665018" cy="665018"/>
          </a:xfrm>
          <a:prstGeom prst="rect">
            <a:avLst/>
          </a:prstGeom>
        </p:spPr>
      </p:pic>
      <p:sp>
        <p:nvSpPr>
          <p:cNvPr id="5" name="文字方塊 4"/>
          <p:cNvSpPr txBox="1"/>
          <p:nvPr/>
        </p:nvSpPr>
        <p:spPr>
          <a:xfrm>
            <a:off x="916538" y="6424745"/>
            <a:ext cx="3384376" cy="369332"/>
          </a:xfrm>
          <a:prstGeom prst="rect">
            <a:avLst/>
          </a:prstGeom>
          <a:noFill/>
        </p:spPr>
        <p:txBody>
          <a:bodyPr wrap="square" rtlCol="0">
            <a:spAutoFit/>
          </a:bodyPr>
          <a:lstStyle/>
          <a:p>
            <a:r>
              <a:rPr lang="zh-TW" altLang="en-US" dirty="0" smtClean="0">
                <a:solidFill>
                  <a:srgbClr val="17048A"/>
                </a:solidFill>
                <a:latin typeface="標楷體" panose="03000509000000000000" pitchFamily="65" charset="-120"/>
                <a:ea typeface="標楷體" panose="03000509000000000000" pitchFamily="65" charset="-120"/>
              </a:rPr>
              <a:t>台中市藥師公會</a:t>
            </a:r>
            <a:endParaRPr lang="zh-TW" altLang="en-US" dirty="0">
              <a:solidFill>
                <a:srgbClr val="17048A"/>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95163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步驟三：點選群組管理</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新增</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9552" y="1482481"/>
            <a:ext cx="8229600" cy="4626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橢圓 2"/>
          <p:cNvSpPr/>
          <p:nvPr/>
        </p:nvSpPr>
        <p:spPr>
          <a:xfrm>
            <a:off x="471794" y="5301208"/>
            <a:ext cx="936104"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62" y="6109371"/>
            <a:ext cx="665018" cy="665018"/>
          </a:xfrm>
          <a:prstGeom prst="rect">
            <a:avLst/>
          </a:prstGeom>
        </p:spPr>
      </p:pic>
      <p:sp>
        <p:nvSpPr>
          <p:cNvPr id="6" name="文字方塊 5"/>
          <p:cNvSpPr txBox="1"/>
          <p:nvPr/>
        </p:nvSpPr>
        <p:spPr>
          <a:xfrm>
            <a:off x="821940" y="6405057"/>
            <a:ext cx="3384376" cy="369332"/>
          </a:xfrm>
          <a:prstGeom prst="rect">
            <a:avLst/>
          </a:prstGeom>
          <a:noFill/>
        </p:spPr>
        <p:txBody>
          <a:bodyPr wrap="square" rtlCol="0">
            <a:spAutoFit/>
          </a:bodyPr>
          <a:lstStyle/>
          <a:p>
            <a:r>
              <a:rPr lang="zh-TW" altLang="en-US" dirty="0" smtClean="0">
                <a:solidFill>
                  <a:srgbClr val="17048A"/>
                </a:solidFill>
                <a:latin typeface="標楷體" panose="03000509000000000000" pitchFamily="65" charset="-120"/>
                <a:ea typeface="標楷體" panose="03000509000000000000" pitchFamily="65" charset="-120"/>
              </a:rPr>
              <a:t>台中市藥師公會</a:t>
            </a:r>
            <a:endParaRPr lang="zh-TW" altLang="en-US" dirty="0">
              <a:solidFill>
                <a:srgbClr val="17048A"/>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7739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latin typeface="標楷體" panose="03000509000000000000" pitchFamily="65" charset="-120"/>
                <a:ea typeface="標楷體" panose="03000509000000000000" pitchFamily="65" charset="-120"/>
                <a:sym typeface="Wingdings"/>
              </a:rPr>
              <a:t>於跳出視窗群組名稱欄位</a:t>
            </a:r>
            <a:r>
              <a:rPr lang="en-US" altLang="zh-TW" dirty="0" smtClean="0">
                <a:latin typeface="標楷體" panose="03000509000000000000" pitchFamily="65" charset="-120"/>
                <a:ea typeface="標楷體" panose="03000509000000000000" pitchFamily="65" charset="-120"/>
                <a:sym typeface="Wingdings"/>
              </a:rPr>
              <a:t/>
            </a:r>
            <a:br>
              <a:rPr lang="en-US" altLang="zh-TW" dirty="0" smtClean="0">
                <a:latin typeface="標楷體" panose="03000509000000000000" pitchFamily="65" charset="-120"/>
                <a:ea typeface="標楷體" panose="03000509000000000000" pitchFamily="65" charset="-120"/>
                <a:sym typeface="Wingdings"/>
              </a:rPr>
            </a:br>
            <a:r>
              <a:rPr lang="zh-TW" altLang="en-US" dirty="0">
                <a:latin typeface="標楷體" panose="03000509000000000000" pitchFamily="65" charset="-120"/>
                <a:ea typeface="標楷體" panose="03000509000000000000" pitchFamily="65" charset="-120"/>
                <a:sym typeface="Wingdings"/>
              </a:rPr>
              <a:t> </a:t>
            </a:r>
            <a:r>
              <a:rPr lang="zh-TW" altLang="en-US" dirty="0" smtClean="0">
                <a:latin typeface="標楷體" panose="03000509000000000000" pitchFamily="65" charset="-120"/>
                <a:ea typeface="標楷體" panose="03000509000000000000" pitchFamily="65" charset="-120"/>
                <a:sym typeface="Wingdings"/>
              </a:rPr>
              <a:t> 輸入</a:t>
            </a:r>
            <a:r>
              <a:rPr lang="zh-TW" altLang="en-US" dirty="0">
                <a:latin typeface="標楷體" panose="03000509000000000000" pitchFamily="65" charset="-120"/>
                <a:ea typeface="標楷體" panose="03000509000000000000" pitchFamily="65" charset="-120"/>
                <a:sym typeface="Wingdings"/>
              </a:rPr>
              <a:t>年月</a:t>
            </a:r>
            <a:r>
              <a:rPr lang="zh-TW" altLang="en-US" dirty="0" smtClean="0">
                <a:latin typeface="標楷體" panose="03000509000000000000" pitchFamily="65" charset="-120"/>
                <a:ea typeface="標楷體" panose="03000509000000000000" pitchFamily="65" charset="-120"/>
                <a:sym typeface="Wingdings"/>
              </a:rPr>
              <a:t>日</a:t>
            </a:r>
            <a:r>
              <a:rPr lang="en-US" altLang="zh-TW" dirty="0" smtClean="0">
                <a:latin typeface="標楷體" panose="03000509000000000000" pitchFamily="65" charset="-120"/>
                <a:ea typeface="標楷體" panose="03000509000000000000" pitchFamily="65" charset="-120"/>
                <a:sym typeface="Wingdings"/>
              </a:rPr>
              <a:t>+</a:t>
            </a:r>
            <a:r>
              <a:rPr lang="zh-TW" altLang="en-US" dirty="0" smtClean="0">
                <a:latin typeface="標楷體" panose="03000509000000000000" pitchFamily="65" charset="-120"/>
                <a:ea typeface="標楷體" panose="03000509000000000000" pitchFamily="65" charset="-120"/>
                <a:sym typeface="Wingdings"/>
              </a:rPr>
              <a:t>活動地點</a:t>
            </a:r>
            <a:endParaRPr lang="zh-TW" alt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725155"/>
            <a:ext cx="8229600" cy="4626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橢圓 2"/>
          <p:cNvSpPr/>
          <p:nvPr/>
        </p:nvSpPr>
        <p:spPr>
          <a:xfrm>
            <a:off x="3779912" y="3429000"/>
            <a:ext cx="1800200"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19" y="6089547"/>
            <a:ext cx="665018" cy="665018"/>
          </a:xfrm>
          <a:prstGeom prst="rect">
            <a:avLst/>
          </a:prstGeom>
        </p:spPr>
      </p:pic>
      <p:sp>
        <p:nvSpPr>
          <p:cNvPr id="6" name="文字方塊 5"/>
          <p:cNvSpPr txBox="1"/>
          <p:nvPr/>
        </p:nvSpPr>
        <p:spPr>
          <a:xfrm>
            <a:off x="808437" y="6430279"/>
            <a:ext cx="3384376" cy="369332"/>
          </a:xfrm>
          <a:prstGeom prst="rect">
            <a:avLst/>
          </a:prstGeom>
          <a:noFill/>
        </p:spPr>
        <p:txBody>
          <a:bodyPr wrap="square" rtlCol="0">
            <a:spAutoFit/>
          </a:bodyPr>
          <a:lstStyle/>
          <a:p>
            <a:r>
              <a:rPr lang="zh-TW" altLang="en-US" dirty="0" smtClean="0">
                <a:solidFill>
                  <a:srgbClr val="17048A"/>
                </a:solidFill>
                <a:latin typeface="標楷體" panose="03000509000000000000" pitchFamily="65" charset="-120"/>
                <a:ea typeface="標楷體" panose="03000509000000000000" pitchFamily="65" charset="-120"/>
              </a:rPr>
              <a:t>台中市藥師公會</a:t>
            </a:r>
            <a:endParaRPr lang="zh-TW" altLang="en-US" dirty="0">
              <a:solidFill>
                <a:srgbClr val="17048A"/>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33444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anose="03000509000000000000" pitchFamily="65" charset="-120"/>
                <a:ea typeface="標楷體" panose="03000509000000000000" pitchFamily="65" charset="-120"/>
                <a:sym typeface="Wingdings"/>
              </a:rPr>
              <a:t>如</a:t>
            </a:r>
            <a:r>
              <a:rPr lang="en-US" altLang="zh-TW" dirty="0" smtClean="0">
                <a:latin typeface="標楷體" panose="03000509000000000000" pitchFamily="65" charset="-120"/>
                <a:ea typeface="標楷體" panose="03000509000000000000" pitchFamily="65" charset="-120"/>
                <a:sym typeface="Wingdings"/>
              </a:rPr>
              <a:t>:1060402</a:t>
            </a:r>
            <a:r>
              <a:rPr lang="zh-TW" altLang="en-US" dirty="0" smtClean="0">
                <a:latin typeface="標楷體" panose="03000509000000000000" pitchFamily="65" charset="-120"/>
                <a:ea typeface="標楷體" panose="03000509000000000000" pitchFamily="65" charset="-120"/>
                <a:sym typeface="Wingdings"/>
              </a:rPr>
              <a:t>中正公園</a:t>
            </a:r>
            <a:endParaRPr lang="zh-TW" alt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725155"/>
            <a:ext cx="8229600" cy="4626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19" y="6089547"/>
            <a:ext cx="665018" cy="665018"/>
          </a:xfrm>
          <a:prstGeom prst="rect">
            <a:avLst/>
          </a:prstGeom>
        </p:spPr>
      </p:pic>
      <p:sp>
        <p:nvSpPr>
          <p:cNvPr id="5" name="文字方塊 4"/>
          <p:cNvSpPr txBox="1"/>
          <p:nvPr/>
        </p:nvSpPr>
        <p:spPr>
          <a:xfrm>
            <a:off x="811736" y="6422056"/>
            <a:ext cx="3384376" cy="369332"/>
          </a:xfrm>
          <a:prstGeom prst="rect">
            <a:avLst/>
          </a:prstGeom>
          <a:noFill/>
        </p:spPr>
        <p:txBody>
          <a:bodyPr wrap="square" rtlCol="0">
            <a:spAutoFit/>
          </a:bodyPr>
          <a:lstStyle/>
          <a:p>
            <a:r>
              <a:rPr lang="zh-TW" altLang="en-US" dirty="0" smtClean="0">
                <a:solidFill>
                  <a:srgbClr val="17048A"/>
                </a:solidFill>
                <a:latin typeface="標楷體" panose="03000509000000000000" pitchFamily="65" charset="-120"/>
                <a:ea typeface="標楷體" panose="03000509000000000000" pitchFamily="65" charset="-120"/>
              </a:rPr>
              <a:t>台中市藥師公會</a:t>
            </a:r>
            <a:endParaRPr lang="zh-TW" altLang="en-US" dirty="0">
              <a:solidFill>
                <a:srgbClr val="17048A"/>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45722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sym typeface="Wingdings"/>
              </a:rPr>
              <a:t>設定好群組名稱會出現在最後</a:t>
            </a:r>
            <a:endParaRPr lang="zh-TW" alt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725155"/>
            <a:ext cx="8229600" cy="4626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橢圓 2"/>
          <p:cNvSpPr/>
          <p:nvPr/>
        </p:nvSpPr>
        <p:spPr>
          <a:xfrm>
            <a:off x="467544" y="4918450"/>
            <a:ext cx="1656184"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85" y="6089547"/>
            <a:ext cx="665018" cy="665018"/>
          </a:xfrm>
          <a:prstGeom prst="rect">
            <a:avLst/>
          </a:prstGeom>
        </p:spPr>
      </p:pic>
      <p:sp>
        <p:nvSpPr>
          <p:cNvPr id="6" name="文字方塊 5"/>
          <p:cNvSpPr txBox="1"/>
          <p:nvPr/>
        </p:nvSpPr>
        <p:spPr>
          <a:xfrm>
            <a:off x="833103" y="6424745"/>
            <a:ext cx="3384376" cy="369332"/>
          </a:xfrm>
          <a:prstGeom prst="rect">
            <a:avLst/>
          </a:prstGeom>
          <a:noFill/>
        </p:spPr>
        <p:txBody>
          <a:bodyPr wrap="square" rtlCol="0">
            <a:spAutoFit/>
          </a:bodyPr>
          <a:lstStyle/>
          <a:p>
            <a:r>
              <a:rPr lang="zh-TW" altLang="en-US" dirty="0" smtClean="0">
                <a:solidFill>
                  <a:srgbClr val="17048A"/>
                </a:solidFill>
                <a:latin typeface="標楷體" panose="03000509000000000000" pitchFamily="65" charset="-120"/>
                <a:ea typeface="標楷體" panose="03000509000000000000" pitchFamily="65" charset="-120"/>
              </a:rPr>
              <a:t>台中市藥師公會</a:t>
            </a:r>
            <a:endParaRPr lang="zh-TW" altLang="en-US" dirty="0">
              <a:solidFill>
                <a:srgbClr val="17048A"/>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5549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latin typeface="標楷體" panose="03000509000000000000" pitchFamily="65" charset="-120"/>
                <a:ea typeface="標楷體" panose="03000509000000000000" pitchFamily="65" charset="-120"/>
              </a:rPr>
              <a:t>步驟四：</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於下方</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檢測人管理</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再點選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新增</a:t>
            </a:r>
            <a:r>
              <a:rPr lang="en-US" altLang="zh-TW" dirty="0">
                <a:latin typeface="標楷體" panose="03000509000000000000" pitchFamily="65" charset="-120"/>
                <a:ea typeface="標楷體" panose="03000509000000000000" pitchFamily="65" charset="-120"/>
              </a:rPr>
              <a:t>”</a:t>
            </a:r>
            <a:endParaRPr lang="zh-TW" alt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725155"/>
            <a:ext cx="8229600" cy="4626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橢圓 2"/>
          <p:cNvSpPr/>
          <p:nvPr/>
        </p:nvSpPr>
        <p:spPr>
          <a:xfrm>
            <a:off x="231641" y="5099604"/>
            <a:ext cx="1584176"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55" y="6087052"/>
            <a:ext cx="665018" cy="665018"/>
          </a:xfrm>
          <a:prstGeom prst="rect">
            <a:avLst/>
          </a:prstGeom>
        </p:spPr>
      </p:pic>
      <p:sp>
        <p:nvSpPr>
          <p:cNvPr id="6" name="文字方塊 5"/>
          <p:cNvSpPr txBox="1"/>
          <p:nvPr/>
        </p:nvSpPr>
        <p:spPr>
          <a:xfrm>
            <a:off x="853372" y="6424745"/>
            <a:ext cx="3384376" cy="369332"/>
          </a:xfrm>
          <a:prstGeom prst="rect">
            <a:avLst/>
          </a:prstGeom>
          <a:noFill/>
        </p:spPr>
        <p:txBody>
          <a:bodyPr wrap="square" rtlCol="0">
            <a:spAutoFit/>
          </a:bodyPr>
          <a:lstStyle/>
          <a:p>
            <a:r>
              <a:rPr lang="zh-TW" altLang="en-US" dirty="0" smtClean="0">
                <a:solidFill>
                  <a:srgbClr val="17048A"/>
                </a:solidFill>
                <a:latin typeface="標楷體" panose="03000509000000000000" pitchFamily="65" charset="-120"/>
                <a:ea typeface="標楷體" panose="03000509000000000000" pitchFamily="65" charset="-120"/>
              </a:rPr>
              <a:t>台中市藥師公會</a:t>
            </a:r>
            <a:endParaRPr lang="zh-TW" altLang="en-US" dirty="0">
              <a:solidFill>
                <a:srgbClr val="17048A"/>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96026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anose="03000509000000000000" pitchFamily="65" charset="-120"/>
                <a:ea typeface="標楷體" panose="03000509000000000000" pitchFamily="65" charset="-120"/>
                <a:sym typeface="Wingdings"/>
              </a:rPr>
              <a:t>出現受測人信息視窗</a:t>
            </a:r>
            <a:endParaRPr lang="zh-TW" alt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11560" y="1700808"/>
            <a:ext cx="8229600" cy="4626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向左箭號圖說文字 3"/>
          <p:cNvSpPr/>
          <p:nvPr/>
        </p:nvSpPr>
        <p:spPr>
          <a:xfrm>
            <a:off x="5796136" y="2348880"/>
            <a:ext cx="1800200" cy="792088"/>
          </a:xfrm>
          <a:prstGeom prst="left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6453502" y="2421758"/>
            <a:ext cx="1152128" cy="646331"/>
          </a:xfrm>
          <a:prstGeom prst="rect">
            <a:avLst/>
          </a:prstGeom>
          <a:noFill/>
        </p:spPr>
        <p:txBody>
          <a:bodyPr wrap="square" rtlCol="0">
            <a:spAutoFit/>
          </a:bodyPr>
          <a:lstStyle/>
          <a:p>
            <a:r>
              <a:rPr lang="zh-TW" altLang="en-US" dirty="0"/>
              <a:t>設定</a:t>
            </a:r>
            <a:r>
              <a:rPr lang="zh-TW" altLang="en-US" dirty="0" smtClean="0"/>
              <a:t>好的群</a:t>
            </a:r>
            <a:r>
              <a:rPr lang="zh-TW" altLang="en-US" dirty="0"/>
              <a:t>組</a:t>
            </a:r>
            <a:r>
              <a:rPr lang="zh-TW" altLang="en-US" dirty="0" smtClean="0"/>
              <a:t>名稱</a:t>
            </a:r>
            <a:endParaRPr lang="zh-TW" altLang="en-US" dirty="0"/>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19" y="6107969"/>
            <a:ext cx="665018" cy="665018"/>
          </a:xfrm>
          <a:prstGeom prst="rect">
            <a:avLst/>
          </a:prstGeom>
        </p:spPr>
      </p:pic>
      <p:sp>
        <p:nvSpPr>
          <p:cNvPr id="8" name="文字方塊 7"/>
          <p:cNvSpPr txBox="1"/>
          <p:nvPr/>
        </p:nvSpPr>
        <p:spPr>
          <a:xfrm>
            <a:off x="899592" y="6432939"/>
            <a:ext cx="3384376" cy="369332"/>
          </a:xfrm>
          <a:prstGeom prst="rect">
            <a:avLst/>
          </a:prstGeom>
          <a:noFill/>
        </p:spPr>
        <p:txBody>
          <a:bodyPr wrap="square" rtlCol="0">
            <a:spAutoFit/>
          </a:bodyPr>
          <a:lstStyle/>
          <a:p>
            <a:r>
              <a:rPr lang="zh-TW" altLang="en-US" dirty="0" smtClean="0">
                <a:solidFill>
                  <a:srgbClr val="17048A"/>
                </a:solidFill>
                <a:latin typeface="標楷體" panose="03000509000000000000" pitchFamily="65" charset="-120"/>
                <a:ea typeface="標楷體" panose="03000509000000000000" pitchFamily="65" charset="-120"/>
              </a:rPr>
              <a:t>台中市藥師公會</a:t>
            </a:r>
            <a:endParaRPr lang="zh-TW" altLang="en-US" dirty="0">
              <a:solidFill>
                <a:srgbClr val="17048A"/>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84949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4034" y="836712"/>
            <a:ext cx="8229600" cy="936104"/>
          </a:xfrm>
        </p:spPr>
        <p:txBody>
          <a:bodyPr>
            <a:normAutofit fontScale="90000"/>
          </a:bodyPr>
          <a:lstStyle/>
          <a:p>
            <a:r>
              <a:rPr lang="zh-TW" altLang="en-US" dirty="0" smtClean="0">
                <a:latin typeface="標楷體" panose="03000509000000000000" pitchFamily="65" charset="-120"/>
                <a:ea typeface="標楷體" panose="03000509000000000000" pitchFamily="65" charset="-120"/>
              </a:rPr>
              <a:t>步驟五：</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en-US" altLang="zh-TW" dirty="0" smtClean="0">
                <a:latin typeface="標楷體" panose="03000509000000000000" pitchFamily="65" charset="-120"/>
                <a:ea typeface="標楷體" panose="03000509000000000000" pitchFamily="65" charset="-120"/>
              </a:rPr>
              <a:t>1.</a:t>
            </a:r>
            <a:r>
              <a:rPr lang="zh-TW" altLang="en-US" sz="3600" dirty="0" smtClean="0">
                <a:latin typeface="標楷體" panose="03000509000000000000" pitchFamily="65" charset="-120"/>
                <a:ea typeface="標楷體" panose="03000509000000000000" pitchFamily="65" charset="-120"/>
              </a:rPr>
              <a:t>填入姓名、性別、生日</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西元</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、身高與體重</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四捨五入</a:t>
            </a:r>
            <a:r>
              <a:rPr lang="en-US" altLang="zh-TW" sz="3600" dirty="0" smtClean="0">
                <a:latin typeface="標楷體" panose="03000509000000000000" pitchFamily="65" charset="-120"/>
                <a:ea typeface="標楷體" panose="03000509000000000000" pitchFamily="65" charset="-120"/>
              </a:rPr>
              <a:t>)</a:t>
            </a:r>
            <a:r>
              <a:rPr lang="en-US" altLang="zh-TW" sz="3600" dirty="0">
                <a:latin typeface="標楷體" panose="03000509000000000000" pitchFamily="65" charset="-120"/>
                <a:ea typeface="標楷體" panose="03000509000000000000" pitchFamily="65" charset="-120"/>
              </a:rPr>
              <a:t> </a:t>
            </a:r>
            <a:r>
              <a:rPr lang="en-US" altLang="zh-TW" sz="3600" dirty="0" smtClean="0">
                <a:latin typeface="標楷體" panose="03000509000000000000" pitchFamily="65" charset="-120"/>
                <a:ea typeface="標楷體" panose="03000509000000000000" pitchFamily="65" charset="-120"/>
              </a:rPr>
              <a:t>(</a:t>
            </a:r>
            <a:r>
              <a:rPr lang="en-US" altLang="zh-TW" sz="3600" dirty="0">
                <a:latin typeface="標楷體" panose="03000509000000000000" pitchFamily="65" charset="-120"/>
                <a:ea typeface="標楷體" panose="03000509000000000000" pitchFamily="65" charset="-120"/>
              </a:rPr>
              <a:t>PS:</a:t>
            </a:r>
            <a:r>
              <a:rPr lang="zh-TW" altLang="en-US" sz="3600" dirty="0">
                <a:latin typeface="標楷體" panose="03000509000000000000" pitchFamily="65" charset="-120"/>
                <a:ea typeface="標楷體" panose="03000509000000000000" pitchFamily="65" charset="-120"/>
              </a:rPr>
              <a:t>注意中英文輸入切換</a:t>
            </a:r>
            <a:r>
              <a:rPr lang="en-US" altLang="zh-TW" sz="3600" dirty="0">
                <a:latin typeface="標楷體" panose="03000509000000000000" pitchFamily="65" charset="-120"/>
                <a:ea typeface="標楷體" panose="03000509000000000000" pitchFamily="65" charset="-120"/>
              </a:rPr>
              <a:t>)</a:t>
            </a:r>
            <a:r>
              <a:rPr lang="en-US" altLang="zh-TW" sz="3600" dirty="0" smtClean="0">
                <a:latin typeface="標楷體" panose="03000509000000000000" pitchFamily="65" charset="-120"/>
                <a:ea typeface="標楷體" panose="03000509000000000000" pitchFamily="65" charset="-120"/>
              </a:rPr>
              <a:t/>
            </a:r>
            <a:br>
              <a:rPr lang="en-US" altLang="zh-TW" sz="3600" dirty="0" smtClean="0">
                <a:latin typeface="標楷體" panose="03000509000000000000" pitchFamily="65" charset="-120"/>
                <a:ea typeface="標楷體" panose="03000509000000000000" pitchFamily="65" charset="-120"/>
              </a:rPr>
            </a:br>
            <a:r>
              <a:rPr lang="en-US" altLang="zh-TW" sz="3600" dirty="0" smtClean="0">
                <a:latin typeface="標楷體" panose="03000509000000000000" pitchFamily="65" charset="-120"/>
                <a:ea typeface="標楷體" panose="03000509000000000000" pitchFamily="65" charset="-120"/>
              </a:rPr>
              <a:t>2.</a:t>
            </a:r>
            <a:r>
              <a:rPr lang="zh-TW" altLang="en-US" sz="3600" dirty="0" smtClean="0">
                <a:latin typeface="標楷體" panose="03000509000000000000" pitchFamily="65" charset="-120"/>
                <a:ea typeface="標楷體" panose="03000509000000000000" pitchFamily="65" charset="-120"/>
              </a:rPr>
              <a:t>輸入完按下方</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保存</a:t>
            </a:r>
            <a:r>
              <a:rPr lang="en-US" altLang="zh-TW" sz="3600" dirty="0">
                <a:latin typeface="標楷體" panose="03000509000000000000" pitchFamily="65" charset="-120"/>
                <a:ea typeface="標楷體" panose="03000509000000000000" pitchFamily="65" charset="-120"/>
              </a:rPr>
              <a:t>”</a:t>
            </a:r>
            <a:endParaRPr lang="zh-TW" altLang="en-US" sz="3600" dirty="0"/>
          </a:p>
        </p:txBody>
      </p:sp>
      <p:pic>
        <p:nvPicPr>
          <p:cNvPr id="1024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430" t="7956" r="6682" b="1855"/>
          <a:stretch/>
        </p:blipFill>
        <p:spPr bwMode="auto">
          <a:xfrm>
            <a:off x="1678492" y="2448631"/>
            <a:ext cx="6593286" cy="3976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橢圓 2"/>
          <p:cNvSpPr/>
          <p:nvPr/>
        </p:nvSpPr>
        <p:spPr>
          <a:xfrm>
            <a:off x="4300914" y="3140968"/>
            <a:ext cx="2448272" cy="99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4831119" y="3356992"/>
            <a:ext cx="288032"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橢圓 4"/>
          <p:cNvSpPr/>
          <p:nvPr/>
        </p:nvSpPr>
        <p:spPr>
          <a:xfrm>
            <a:off x="4219051" y="5229200"/>
            <a:ext cx="1224136"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5949280"/>
            <a:ext cx="665018" cy="665018"/>
          </a:xfrm>
          <a:prstGeom prst="rect">
            <a:avLst/>
          </a:prstGeom>
        </p:spPr>
      </p:pic>
      <p:sp>
        <p:nvSpPr>
          <p:cNvPr id="8" name="文字方塊 7"/>
          <p:cNvSpPr txBox="1"/>
          <p:nvPr/>
        </p:nvSpPr>
        <p:spPr>
          <a:xfrm>
            <a:off x="916538" y="6424745"/>
            <a:ext cx="3384376" cy="369332"/>
          </a:xfrm>
          <a:prstGeom prst="rect">
            <a:avLst/>
          </a:prstGeom>
          <a:noFill/>
        </p:spPr>
        <p:txBody>
          <a:bodyPr wrap="square" rtlCol="0">
            <a:spAutoFit/>
          </a:bodyPr>
          <a:lstStyle/>
          <a:p>
            <a:r>
              <a:rPr lang="zh-TW" altLang="en-US" dirty="0" smtClean="0">
                <a:solidFill>
                  <a:srgbClr val="17048A"/>
                </a:solidFill>
                <a:latin typeface="標楷體" panose="03000509000000000000" pitchFamily="65" charset="-120"/>
                <a:ea typeface="標楷體" panose="03000509000000000000" pitchFamily="65" charset="-120"/>
              </a:rPr>
              <a:t>台中市藥師公會</a:t>
            </a:r>
            <a:endParaRPr lang="zh-TW" altLang="en-US" dirty="0">
              <a:solidFill>
                <a:srgbClr val="17048A"/>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79610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sym typeface="Wingdings"/>
              </a:rPr>
              <a:t>出現受測</a:t>
            </a:r>
            <a:r>
              <a:rPr lang="zh-TW" altLang="en-US" dirty="0" smtClean="0">
                <a:latin typeface="標楷體" panose="03000509000000000000" pitchFamily="65" charset="-120"/>
                <a:ea typeface="標楷體" panose="03000509000000000000" pitchFamily="65" charset="-120"/>
                <a:sym typeface="Wingdings"/>
              </a:rPr>
              <a:t>人基本資料</a:t>
            </a:r>
            <a:endParaRPr lang="zh-TW" alt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7544" y="1844824"/>
            <a:ext cx="8229600" cy="4626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2987824" y="3230655"/>
            <a:ext cx="21602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橢圓 3"/>
          <p:cNvSpPr/>
          <p:nvPr/>
        </p:nvSpPr>
        <p:spPr>
          <a:xfrm>
            <a:off x="2411760" y="2852936"/>
            <a:ext cx="2448272" cy="14401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683568" y="3302663"/>
            <a:ext cx="1224136" cy="504056"/>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1175584" y="3560495"/>
            <a:ext cx="216024"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1169116" y="3861048"/>
            <a:ext cx="21602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1" name="圖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93" y="5949280"/>
            <a:ext cx="665018" cy="665018"/>
          </a:xfrm>
          <a:prstGeom prst="rect">
            <a:avLst/>
          </a:prstGeom>
        </p:spPr>
      </p:pic>
      <p:sp>
        <p:nvSpPr>
          <p:cNvPr id="22" name="文字方塊 21"/>
          <p:cNvSpPr txBox="1"/>
          <p:nvPr/>
        </p:nvSpPr>
        <p:spPr>
          <a:xfrm>
            <a:off x="847221" y="6429632"/>
            <a:ext cx="3384376" cy="369332"/>
          </a:xfrm>
          <a:prstGeom prst="rect">
            <a:avLst/>
          </a:prstGeom>
          <a:noFill/>
        </p:spPr>
        <p:txBody>
          <a:bodyPr wrap="square" rtlCol="0">
            <a:spAutoFit/>
          </a:bodyPr>
          <a:lstStyle/>
          <a:p>
            <a:r>
              <a:rPr lang="zh-TW" altLang="en-US" dirty="0" smtClean="0">
                <a:solidFill>
                  <a:srgbClr val="17048A"/>
                </a:solidFill>
                <a:latin typeface="標楷體" panose="03000509000000000000" pitchFamily="65" charset="-120"/>
                <a:ea typeface="標楷體" panose="03000509000000000000" pitchFamily="65" charset="-120"/>
              </a:rPr>
              <a:t>台中市藥師公會</a:t>
            </a:r>
            <a:endParaRPr lang="zh-TW" altLang="en-US" dirty="0">
              <a:solidFill>
                <a:srgbClr val="17048A"/>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63244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步驟六：點選</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開始檢測</a:t>
            </a:r>
            <a:r>
              <a:rPr lang="en-US" altLang="zh-TW" dirty="0" smtClean="0">
                <a:latin typeface="標楷體" panose="03000509000000000000" pitchFamily="65" charset="-120"/>
                <a:ea typeface="標楷體" panose="03000509000000000000" pitchFamily="65" charset="-120"/>
              </a:rPr>
              <a:t>”</a:t>
            </a:r>
            <a:endParaRPr lang="zh-TW" alt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7544" y="1772816"/>
            <a:ext cx="8229600" cy="4626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橢圓 2"/>
          <p:cNvSpPr/>
          <p:nvPr/>
        </p:nvSpPr>
        <p:spPr>
          <a:xfrm>
            <a:off x="1259632" y="1628800"/>
            <a:ext cx="1008112" cy="1008112"/>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2915816" y="3146850"/>
            <a:ext cx="36004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1115616" y="3501008"/>
            <a:ext cx="432048"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19" y="6083462"/>
            <a:ext cx="665018" cy="665018"/>
          </a:xfrm>
          <a:prstGeom prst="rect">
            <a:avLst/>
          </a:prstGeom>
        </p:spPr>
      </p:pic>
      <p:sp>
        <p:nvSpPr>
          <p:cNvPr id="8" name="文字方塊 7"/>
          <p:cNvSpPr txBox="1"/>
          <p:nvPr/>
        </p:nvSpPr>
        <p:spPr>
          <a:xfrm>
            <a:off x="856786" y="6424745"/>
            <a:ext cx="3384376" cy="369332"/>
          </a:xfrm>
          <a:prstGeom prst="rect">
            <a:avLst/>
          </a:prstGeom>
          <a:noFill/>
        </p:spPr>
        <p:txBody>
          <a:bodyPr wrap="square" rtlCol="0">
            <a:spAutoFit/>
          </a:bodyPr>
          <a:lstStyle/>
          <a:p>
            <a:r>
              <a:rPr lang="zh-TW" altLang="en-US" dirty="0" smtClean="0">
                <a:solidFill>
                  <a:srgbClr val="17048A"/>
                </a:solidFill>
                <a:latin typeface="標楷體" panose="03000509000000000000" pitchFamily="65" charset="-120"/>
                <a:ea typeface="標楷體" panose="03000509000000000000" pitchFamily="65" charset="-120"/>
              </a:rPr>
              <a:t>台中市藥師公會</a:t>
            </a:r>
            <a:endParaRPr lang="zh-TW" altLang="en-US" dirty="0">
              <a:solidFill>
                <a:srgbClr val="17048A"/>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93559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p:cNvSpPr>
            <a:spLocks noGrp="1"/>
          </p:cNvSpPr>
          <p:nvPr>
            <p:ph type="title"/>
          </p:nvPr>
        </p:nvSpPr>
        <p:spPr/>
        <p:txBody>
          <a:bodyPr/>
          <a:lstStyle/>
          <a:p>
            <a:r>
              <a:rPr lang="zh-TW" altLang="en-US" b="1" dirty="0" smtClean="0">
                <a:latin typeface="標楷體" panose="03000509000000000000" pitchFamily="65" charset="-120"/>
                <a:ea typeface="標楷體" panose="03000509000000000000" pitchFamily="65" charset="-120"/>
              </a:rPr>
              <a:t>能量檢測原理</a:t>
            </a:r>
            <a:endParaRPr lang="zh-TW" altLang="en-US" b="1"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normAutofit/>
          </a:bodyPr>
          <a:lstStyle/>
          <a:p>
            <a:r>
              <a:rPr lang="zh-TW" altLang="en-US" sz="2200" dirty="0" smtClean="0">
                <a:latin typeface="標楷體" panose="03000509000000000000" pitchFamily="65" charset="-120"/>
                <a:ea typeface="標楷體" panose="03000509000000000000" pitchFamily="65" charset="-120"/>
              </a:rPr>
              <a:t>在</a:t>
            </a:r>
            <a:r>
              <a:rPr lang="zh-TW" altLang="en-US" sz="2200" dirty="0">
                <a:latin typeface="標楷體" panose="03000509000000000000" pitchFamily="65" charset="-120"/>
                <a:ea typeface="標楷體" panose="03000509000000000000" pitchFamily="65" charset="-120"/>
              </a:rPr>
              <a:t>細胞的分裂、生長等過程中，構成細胞最基本單位的原子的原子核和核外電子這些帶電體也在一刻不停地高速運動和變化之中，也就不斷地向外發射電磁波。人體所發射的電磁波信號代表了人體的特定狀態，人體健康、亞健康、疾病等不同狀態下，所發射的電磁波信號也是不同的，如果能測定出這些特定的電磁波信號，就可以測定人體的生命狀態。</a:t>
            </a:r>
          </a:p>
          <a:p>
            <a:r>
              <a:rPr lang="zh-TW" altLang="en-US" sz="2200" dirty="0" smtClean="0">
                <a:latin typeface="標楷體" panose="03000509000000000000" pitchFamily="65" charset="-120"/>
                <a:ea typeface="標楷體" panose="03000509000000000000" pitchFamily="65" charset="-120"/>
              </a:rPr>
              <a:t>通過</a:t>
            </a:r>
            <a:r>
              <a:rPr lang="zh-TW" altLang="en-US" sz="2200" dirty="0">
                <a:latin typeface="標楷體" panose="03000509000000000000" pitchFamily="65" charset="-120"/>
                <a:ea typeface="標楷體" panose="03000509000000000000" pitchFamily="65" charset="-120"/>
              </a:rPr>
              <a:t>手握傳感器來收集人體微弱磁場的頻率和能量，經儀器放大、計算機處理后與儀器內部設置的疾病、營養指標的標準量子共振譜比較</a:t>
            </a:r>
            <a:r>
              <a:rPr lang="zh-TW" altLang="en-US" sz="2200" dirty="0" smtClean="0">
                <a:latin typeface="標楷體" panose="03000509000000000000" pitchFamily="65" charset="-120"/>
                <a:ea typeface="標楷體" panose="03000509000000000000" pitchFamily="65" charset="-120"/>
              </a:rPr>
              <a:t>，對</a:t>
            </a:r>
            <a:r>
              <a:rPr lang="zh-TW" altLang="en-US" sz="2200" dirty="0">
                <a:latin typeface="標楷體" panose="03000509000000000000" pitchFamily="65" charset="-120"/>
                <a:ea typeface="標楷體" panose="03000509000000000000" pitchFamily="65" charset="-120"/>
              </a:rPr>
              <a:t>被測者的健康狀況和主要問題做出分析</a:t>
            </a:r>
            <a:r>
              <a:rPr lang="zh-TW" altLang="en-US" sz="2200" dirty="0" smtClean="0">
                <a:latin typeface="標楷體" panose="03000509000000000000" pitchFamily="65" charset="-120"/>
                <a:ea typeface="標楷體" panose="03000509000000000000" pitchFamily="65" charset="-120"/>
              </a:rPr>
              <a:t>判斷與生活型態建議</a:t>
            </a:r>
            <a:r>
              <a:rPr lang="zh-TW" altLang="en-US" sz="2200" dirty="0">
                <a:latin typeface="標楷體" panose="03000509000000000000" pitchFamily="65" charset="-120"/>
                <a:ea typeface="標楷體" panose="03000509000000000000" pitchFamily="65" charset="-120"/>
              </a:rPr>
              <a:t> </a:t>
            </a:r>
          </a:p>
          <a:p>
            <a:endParaRPr lang="zh-TW" altLang="en-US" dirty="0"/>
          </a:p>
        </p:txBody>
      </p:sp>
      <p:sp>
        <p:nvSpPr>
          <p:cNvPr id="4" name="投影片編號版面配置區 3"/>
          <p:cNvSpPr>
            <a:spLocks noGrp="1"/>
          </p:cNvSpPr>
          <p:nvPr>
            <p:ph type="sldNum" sz="quarter" idx="12"/>
          </p:nvPr>
        </p:nvSpPr>
        <p:spPr/>
        <p:txBody>
          <a:bodyPr/>
          <a:lstStyle/>
          <a:p>
            <a:fld id="{D230A062-4424-431D-98ED-0073E3A50914}" type="slidenum">
              <a:rPr lang="ja-JP" altLang="en-US" smtClean="0"/>
              <a:pPr/>
              <a:t>2</a:t>
            </a:fld>
            <a:endParaRPr lang="en-US" altLang="ja-JP"/>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5937147"/>
            <a:ext cx="665018" cy="665018"/>
          </a:xfrm>
          <a:prstGeom prst="rect">
            <a:avLst/>
          </a:prstGeom>
        </p:spPr>
      </p:pic>
      <p:sp>
        <p:nvSpPr>
          <p:cNvPr id="6" name="文字方塊 5"/>
          <p:cNvSpPr txBox="1"/>
          <p:nvPr/>
        </p:nvSpPr>
        <p:spPr>
          <a:xfrm>
            <a:off x="1060203" y="6240079"/>
            <a:ext cx="3384376" cy="369332"/>
          </a:xfrm>
          <a:prstGeom prst="rect">
            <a:avLst/>
          </a:prstGeom>
          <a:noFill/>
        </p:spPr>
        <p:txBody>
          <a:bodyPr wrap="square" rtlCol="0">
            <a:spAutoFit/>
          </a:bodyPr>
          <a:lstStyle/>
          <a:p>
            <a:r>
              <a:rPr lang="zh-TW" altLang="en-US" dirty="0" smtClean="0">
                <a:solidFill>
                  <a:srgbClr val="17048A"/>
                </a:solidFill>
                <a:latin typeface="標楷體" panose="03000509000000000000" pitchFamily="65" charset="-120"/>
                <a:ea typeface="標楷體" panose="03000509000000000000" pitchFamily="65" charset="-120"/>
              </a:rPr>
              <a:t>台中市藥師公會</a:t>
            </a:r>
            <a:endParaRPr lang="zh-TW" altLang="en-US" dirty="0">
              <a:solidFill>
                <a:srgbClr val="17048A"/>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64640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latin typeface="標楷體" panose="03000509000000000000" pitchFamily="65" charset="-120"/>
                <a:ea typeface="標楷體" panose="03000509000000000000" pitchFamily="65" charset="-120"/>
              </a:rPr>
              <a:t>步驟七：在</a:t>
            </a:r>
            <a:r>
              <a:rPr lang="zh-TW" altLang="en-US" dirty="0" smtClean="0">
                <a:latin typeface="標楷體" panose="03000509000000000000" pitchFamily="65" charset="-120"/>
                <a:ea typeface="標楷體" panose="03000509000000000000" pitchFamily="65" charset="-120"/>
                <a:sym typeface="Wingdings"/>
              </a:rPr>
              <a:t>檢測畫面上點選</a:t>
            </a:r>
            <a:r>
              <a:rPr lang="en-US" altLang="zh-TW" dirty="0" smtClean="0">
                <a:latin typeface="標楷體" panose="03000509000000000000" pitchFamily="65" charset="-120"/>
                <a:ea typeface="標楷體" panose="03000509000000000000" pitchFamily="65" charset="-120"/>
                <a:sym typeface="Wingdings"/>
              </a:rPr>
              <a:t>”</a:t>
            </a:r>
            <a:r>
              <a:rPr lang="zh-TW" altLang="en-US" dirty="0" smtClean="0">
                <a:latin typeface="標楷體" panose="03000509000000000000" pitchFamily="65" charset="-120"/>
                <a:ea typeface="標楷體" panose="03000509000000000000" pitchFamily="65" charset="-120"/>
                <a:sym typeface="Wingdings"/>
              </a:rPr>
              <a:t>開始檢測</a:t>
            </a:r>
            <a:r>
              <a:rPr lang="en-US" altLang="zh-TW" dirty="0" smtClean="0">
                <a:latin typeface="標楷體" panose="03000509000000000000" pitchFamily="65" charset="-120"/>
                <a:ea typeface="標楷體" panose="03000509000000000000" pitchFamily="65" charset="-120"/>
                <a:sym typeface="Wingdings"/>
              </a:rPr>
              <a:t>”</a:t>
            </a:r>
            <a:endParaRPr lang="zh-TW" altLang="en-US"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7544" y="1700808"/>
            <a:ext cx="8229600" cy="4626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1115616" y="3429000"/>
            <a:ext cx="360040"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橢圓 3"/>
          <p:cNvSpPr/>
          <p:nvPr/>
        </p:nvSpPr>
        <p:spPr>
          <a:xfrm>
            <a:off x="2267744" y="5124867"/>
            <a:ext cx="1224136" cy="864096"/>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20" y="6093296"/>
            <a:ext cx="665018" cy="665018"/>
          </a:xfrm>
          <a:prstGeom prst="rect">
            <a:avLst/>
          </a:prstGeom>
        </p:spPr>
      </p:pic>
      <p:sp>
        <p:nvSpPr>
          <p:cNvPr id="7" name="文字方塊 6"/>
          <p:cNvSpPr txBox="1"/>
          <p:nvPr/>
        </p:nvSpPr>
        <p:spPr>
          <a:xfrm>
            <a:off x="872779" y="6388982"/>
            <a:ext cx="3384376" cy="369332"/>
          </a:xfrm>
          <a:prstGeom prst="rect">
            <a:avLst/>
          </a:prstGeom>
          <a:noFill/>
        </p:spPr>
        <p:txBody>
          <a:bodyPr wrap="square" rtlCol="0">
            <a:spAutoFit/>
          </a:bodyPr>
          <a:lstStyle/>
          <a:p>
            <a:r>
              <a:rPr lang="zh-TW" altLang="en-US" dirty="0" smtClean="0">
                <a:solidFill>
                  <a:srgbClr val="17048A"/>
                </a:solidFill>
                <a:latin typeface="標楷體" panose="03000509000000000000" pitchFamily="65" charset="-120"/>
                <a:ea typeface="標楷體" panose="03000509000000000000" pitchFamily="65" charset="-120"/>
              </a:rPr>
              <a:t>台中市藥師公會</a:t>
            </a:r>
            <a:endParaRPr lang="zh-TW" altLang="en-US" dirty="0">
              <a:solidFill>
                <a:srgbClr val="17048A"/>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27949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3400" dirty="0" smtClean="0">
                <a:latin typeface="標楷體" panose="03000509000000000000" pitchFamily="65" charset="-120"/>
                <a:ea typeface="標楷體" panose="03000509000000000000" pitchFamily="65" charset="-120"/>
              </a:rPr>
              <a:t>步驟八：</a:t>
            </a:r>
            <a:r>
              <a:rPr lang="zh-TW" altLang="zh-TW" sz="3400" dirty="0">
                <a:latin typeface="標楷體" panose="03000509000000000000" pitchFamily="65" charset="-120"/>
                <a:ea typeface="標楷體" panose="03000509000000000000" pitchFamily="65" charset="-120"/>
              </a:rPr>
              <a:t>請民眾手握感應</a:t>
            </a:r>
            <a:r>
              <a:rPr lang="zh-TW" altLang="zh-TW" sz="3400" dirty="0" smtClean="0">
                <a:latin typeface="標楷體" panose="03000509000000000000" pitchFamily="65" charset="-120"/>
                <a:ea typeface="標楷體" panose="03000509000000000000" pitchFamily="65" charset="-120"/>
              </a:rPr>
              <a:t>棒</a:t>
            </a:r>
            <a:r>
              <a:rPr lang="zh-TW" altLang="en-US" sz="3400" dirty="0" smtClean="0">
                <a:latin typeface="標楷體" panose="03000509000000000000" pitchFamily="65" charset="-120"/>
                <a:ea typeface="標楷體" panose="03000509000000000000" pitchFamily="65" charset="-120"/>
              </a:rPr>
              <a:t>，</a:t>
            </a:r>
            <a:r>
              <a:rPr lang="zh-TW" altLang="zh-TW" sz="3400" dirty="0" smtClean="0">
                <a:latin typeface="標楷體" panose="03000509000000000000" pitchFamily="65" charset="-120"/>
                <a:ea typeface="標楷體" panose="03000509000000000000" pitchFamily="65" charset="-120"/>
              </a:rPr>
              <a:t>並</a:t>
            </a:r>
            <a:r>
              <a:rPr lang="zh-TW" altLang="zh-TW" sz="3400" dirty="0">
                <a:latin typeface="標楷體" panose="03000509000000000000" pitchFamily="65" charset="-120"/>
                <a:ea typeface="標楷體" panose="03000509000000000000" pitchFamily="65" charset="-120"/>
              </a:rPr>
              <a:t>請民眾不要</a:t>
            </a:r>
            <a:r>
              <a:rPr lang="zh-TW" altLang="zh-TW" sz="3400" dirty="0" smtClean="0">
                <a:latin typeface="標楷體" panose="03000509000000000000" pitchFamily="65" charset="-120"/>
                <a:ea typeface="標楷體" panose="03000509000000000000" pitchFamily="65" charset="-120"/>
              </a:rPr>
              <a:t>說話</a:t>
            </a:r>
            <a:r>
              <a:rPr lang="zh-TW" altLang="en-US" sz="3400" dirty="0" smtClean="0">
                <a:latin typeface="標楷體" panose="03000509000000000000" pitchFamily="65" charset="-120"/>
                <a:ea typeface="標楷體" panose="03000509000000000000" pitchFamily="65" charset="-120"/>
              </a:rPr>
              <a:t>，再</a:t>
            </a:r>
            <a:r>
              <a:rPr lang="zh-TW" altLang="en-US" sz="3400" dirty="0" smtClean="0">
                <a:latin typeface="標楷體" panose="03000509000000000000" pitchFamily="65" charset="-120"/>
                <a:ea typeface="標楷體" panose="03000509000000000000" pitchFamily="65" charset="-120"/>
                <a:sym typeface="Wingdings"/>
              </a:rPr>
              <a:t>點選</a:t>
            </a:r>
            <a:r>
              <a:rPr lang="en-US" altLang="zh-TW" sz="3400" dirty="0">
                <a:latin typeface="標楷體" panose="03000509000000000000" pitchFamily="65" charset="-120"/>
                <a:ea typeface="標楷體" panose="03000509000000000000" pitchFamily="65" charset="-120"/>
                <a:sym typeface="Wingdings"/>
              </a:rPr>
              <a:t>”</a:t>
            </a:r>
            <a:r>
              <a:rPr lang="zh-TW" altLang="en-US" sz="3400" dirty="0">
                <a:latin typeface="標楷體" panose="03000509000000000000" pitchFamily="65" charset="-120"/>
                <a:ea typeface="標楷體" panose="03000509000000000000" pitchFamily="65" charset="-120"/>
                <a:sym typeface="Wingdings"/>
              </a:rPr>
              <a:t>開始</a:t>
            </a:r>
            <a:r>
              <a:rPr lang="zh-TW" altLang="en-US" sz="3400" dirty="0" smtClean="0">
                <a:latin typeface="標楷體" panose="03000509000000000000" pitchFamily="65" charset="-120"/>
                <a:ea typeface="標楷體" panose="03000509000000000000" pitchFamily="65" charset="-120"/>
                <a:sym typeface="Wingdings"/>
              </a:rPr>
              <a:t>檢測</a:t>
            </a:r>
            <a:r>
              <a:rPr lang="en-US" altLang="zh-TW" sz="3400" dirty="0" smtClean="0">
                <a:latin typeface="標楷體" panose="03000509000000000000" pitchFamily="65" charset="-120"/>
                <a:ea typeface="標楷體" panose="03000509000000000000" pitchFamily="65" charset="-120"/>
                <a:sym typeface="Wingdings"/>
              </a:rPr>
              <a:t>”</a:t>
            </a:r>
            <a:r>
              <a:rPr lang="zh-TW" altLang="en-US" sz="3400" dirty="0" smtClean="0">
                <a:latin typeface="標楷體" panose="03000509000000000000" pitchFamily="65" charset="-120"/>
                <a:ea typeface="標楷體" panose="03000509000000000000" pitchFamily="65" charset="-120"/>
                <a:sym typeface="Wingdings"/>
              </a:rPr>
              <a:t>，</a:t>
            </a:r>
            <a:r>
              <a:rPr lang="zh-TW" altLang="en-US" sz="3400" dirty="0">
                <a:latin typeface="標楷體" panose="03000509000000000000" pitchFamily="65" charset="-120"/>
                <a:ea typeface="標楷體" panose="03000509000000000000" pitchFamily="65" charset="-120"/>
              </a:rPr>
              <a:t>約需</a:t>
            </a:r>
            <a:r>
              <a:rPr lang="en-US" altLang="zh-TW" sz="3400" dirty="0">
                <a:latin typeface="標楷體" panose="03000509000000000000" pitchFamily="65" charset="-120"/>
                <a:ea typeface="標楷體" panose="03000509000000000000" pitchFamily="65" charset="-120"/>
              </a:rPr>
              <a:t>2-3</a:t>
            </a:r>
            <a:r>
              <a:rPr lang="zh-TW" altLang="en-US" sz="3400" dirty="0">
                <a:latin typeface="標楷體" panose="03000509000000000000" pitchFamily="65" charset="-120"/>
                <a:ea typeface="標楷體" panose="03000509000000000000" pitchFamily="65" charset="-120"/>
              </a:rPr>
              <a:t>分鐘</a:t>
            </a:r>
            <a:endParaRPr lang="zh-TW" altLang="en-US" sz="3400"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725155"/>
            <a:ext cx="8229600" cy="4626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1091201" y="3429000"/>
            <a:ext cx="288032"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橢圓 3"/>
          <p:cNvSpPr/>
          <p:nvPr/>
        </p:nvSpPr>
        <p:spPr>
          <a:xfrm>
            <a:off x="3275856" y="4509120"/>
            <a:ext cx="1368152" cy="648072"/>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93" y="6021288"/>
            <a:ext cx="665018" cy="665018"/>
          </a:xfrm>
          <a:prstGeom prst="rect">
            <a:avLst/>
          </a:prstGeom>
        </p:spPr>
      </p:pic>
      <p:sp>
        <p:nvSpPr>
          <p:cNvPr id="7" name="文字方塊 6"/>
          <p:cNvSpPr txBox="1"/>
          <p:nvPr/>
        </p:nvSpPr>
        <p:spPr>
          <a:xfrm>
            <a:off x="840557" y="6389921"/>
            <a:ext cx="3384376" cy="369332"/>
          </a:xfrm>
          <a:prstGeom prst="rect">
            <a:avLst/>
          </a:prstGeom>
          <a:noFill/>
        </p:spPr>
        <p:txBody>
          <a:bodyPr wrap="square" rtlCol="0">
            <a:spAutoFit/>
          </a:bodyPr>
          <a:lstStyle/>
          <a:p>
            <a:r>
              <a:rPr lang="zh-TW" altLang="en-US" dirty="0" smtClean="0">
                <a:solidFill>
                  <a:srgbClr val="17048A"/>
                </a:solidFill>
                <a:latin typeface="標楷體" panose="03000509000000000000" pitchFamily="65" charset="-120"/>
                <a:ea typeface="標楷體" panose="03000509000000000000" pitchFamily="65" charset="-120"/>
              </a:rPr>
              <a:t>台中市藥師公會</a:t>
            </a:r>
            <a:endParaRPr lang="zh-TW" altLang="en-US" dirty="0">
              <a:solidFill>
                <a:srgbClr val="17048A"/>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51026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latin typeface="標楷體" panose="03000509000000000000" pitchFamily="65" charset="-120"/>
                <a:ea typeface="標楷體" panose="03000509000000000000" pitchFamily="65" charset="-120"/>
              </a:rPr>
              <a:t>步驟九：</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檢測完成按</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確定</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，再按</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保存</a:t>
            </a:r>
            <a:r>
              <a:rPr lang="en-US" altLang="zh-TW" dirty="0" smtClean="0">
                <a:latin typeface="標楷體" panose="03000509000000000000" pitchFamily="65" charset="-120"/>
                <a:ea typeface="標楷體" panose="03000509000000000000" pitchFamily="65" charset="-120"/>
              </a:rPr>
              <a:t>”</a:t>
            </a:r>
            <a:endParaRPr lang="zh-TW" altLang="en-US"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11560" y="1700808"/>
            <a:ext cx="8229600" cy="4626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1115616" y="3429000"/>
            <a:ext cx="216024"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橢圓 3"/>
          <p:cNvSpPr/>
          <p:nvPr/>
        </p:nvSpPr>
        <p:spPr>
          <a:xfrm>
            <a:off x="4355976" y="4093041"/>
            <a:ext cx="1296144" cy="560095"/>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4644008" y="5319409"/>
            <a:ext cx="1368152" cy="504056"/>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4463988" y="4165952"/>
            <a:ext cx="360040" cy="400110"/>
          </a:xfrm>
          <a:prstGeom prst="rect">
            <a:avLst/>
          </a:prstGeom>
          <a:noFill/>
        </p:spPr>
        <p:txBody>
          <a:bodyPr wrap="square" rtlCol="0">
            <a:spAutoFit/>
          </a:bodyPr>
          <a:lstStyle/>
          <a:p>
            <a:r>
              <a:rPr lang="en-US" altLang="zh-TW" sz="2000" b="1" dirty="0" smtClean="0">
                <a:solidFill>
                  <a:srgbClr val="FF3300"/>
                </a:solidFill>
                <a:latin typeface="標楷體" panose="03000509000000000000" pitchFamily="65" charset="-120"/>
                <a:ea typeface="標楷體" panose="03000509000000000000" pitchFamily="65" charset="-120"/>
              </a:rPr>
              <a:t>1.</a:t>
            </a:r>
            <a:endParaRPr lang="zh-TW" altLang="en-US" sz="2000" b="1" dirty="0">
              <a:solidFill>
                <a:srgbClr val="FF3300"/>
              </a:solidFill>
              <a:latin typeface="標楷體" panose="03000509000000000000" pitchFamily="65" charset="-120"/>
              <a:ea typeface="標楷體" panose="03000509000000000000" pitchFamily="65" charset="-120"/>
            </a:endParaRPr>
          </a:p>
        </p:txBody>
      </p:sp>
      <p:sp>
        <p:nvSpPr>
          <p:cNvPr id="7" name="文字方塊 6"/>
          <p:cNvSpPr txBox="1"/>
          <p:nvPr/>
        </p:nvSpPr>
        <p:spPr>
          <a:xfrm>
            <a:off x="4712992" y="5357247"/>
            <a:ext cx="576064" cy="400110"/>
          </a:xfrm>
          <a:prstGeom prst="rect">
            <a:avLst/>
          </a:prstGeom>
          <a:noFill/>
        </p:spPr>
        <p:txBody>
          <a:bodyPr wrap="square" rtlCol="0">
            <a:spAutoFit/>
          </a:bodyPr>
          <a:lstStyle/>
          <a:p>
            <a:r>
              <a:rPr lang="en-US" altLang="zh-TW" sz="2000" b="1" dirty="0" smtClean="0">
                <a:solidFill>
                  <a:srgbClr val="FF3300"/>
                </a:solidFill>
                <a:latin typeface="標楷體" panose="03000509000000000000" pitchFamily="65" charset="-120"/>
                <a:ea typeface="標楷體" panose="03000509000000000000" pitchFamily="65" charset="-120"/>
              </a:rPr>
              <a:t>2.</a:t>
            </a:r>
            <a:endParaRPr lang="zh-TW" altLang="en-US" sz="2000" b="1" dirty="0">
              <a:solidFill>
                <a:srgbClr val="FF3300"/>
              </a:solidFill>
              <a:latin typeface="標楷體" panose="03000509000000000000" pitchFamily="65" charset="-120"/>
              <a:ea typeface="標楷體" panose="03000509000000000000" pitchFamily="65" charset="-120"/>
            </a:endParaRP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93" y="6021288"/>
            <a:ext cx="665018" cy="665018"/>
          </a:xfrm>
          <a:prstGeom prst="rect">
            <a:avLst/>
          </a:prstGeom>
        </p:spPr>
      </p:pic>
      <p:sp>
        <p:nvSpPr>
          <p:cNvPr id="10" name="文字方塊 9"/>
          <p:cNvSpPr txBox="1"/>
          <p:nvPr/>
        </p:nvSpPr>
        <p:spPr>
          <a:xfrm>
            <a:off x="841222" y="6424745"/>
            <a:ext cx="3384376" cy="369332"/>
          </a:xfrm>
          <a:prstGeom prst="rect">
            <a:avLst/>
          </a:prstGeom>
          <a:noFill/>
        </p:spPr>
        <p:txBody>
          <a:bodyPr wrap="square" rtlCol="0">
            <a:spAutoFit/>
          </a:bodyPr>
          <a:lstStyle/>
          <a:p>
            <a:r>
              <a:rPr lang="zh-TW" altLang="en-US" dirty="0" smtClean="0">
                <a:solidFill>
                  <a:srgbClr val="17048A"/>
                </a:solidFill>
                <a:latin typeface="標楷體" panose="03000509000000000000" pitchFamily="65" charset="-120"/>
                <a:ea typeface="標楷體" panose="03000509000000000000" pitchFamily="65" charset="-120"/>
              </a:rPr>
              <a:t>台中市藥師公會</a:t>
            </a:r>
            <a:endParaRPr lang="zh-TW" altLang="en-US" dirty="0">
              <a:solidFill>
                <a:srgbClr val="17048A"/>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60267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anose="03000509000000000000" pitchFamily="65" charset="-120"/>
                <a:ea typeface="標楷體" panose="03000509000000000000" pitchFamily="65" charset="-120"/>
              </a:rPr>
              <a:t>步驟十：選取</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取得報告</a:t>
            </a:r>
            <a:r>
              <a:rPr lang="en-US" altLang="zh-TW" dirty="0" smtClean="0">
                <a:latin typeface="標楷體" panose="03000509000000000000" pitchFamily="65" charset="-120"/>
                <a:ea typeface="標楷體" panose="03000509000000000000" pitchFamily="65" charset="-120"/>
              </a:rPr>
              <a:t>”</a:t>
            </a:r>
            <a:endParaRPr lang="zh-TW" altLang="en-US" dirty="0"/>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754438"/>
            <a:ext cx="8229600" cy="4626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1187624" y="3429000"/>
            <a:ext cx="216024"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橢圓 3"/>
          <p:cNvSpPr/>
          <p:nvPr/>
        </p:nvSpPr>
        <p:spPr>
          <a:xfrm>
            <a:off x="2195736" y="5517232"/>
            <a:ext cx="1080120" cy="576064"/>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3995936" y="2924944"/>
            <a:ext cx="36004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19" y="6072343"/>
            <a:ext cx="665018" cy="665018"/>
          </a:xfrm>
          <a:prstGeom prst="rect">
            <a:avLst/>
          </a:prstGeom>
        </p:spPr>
      </p:pic>
      <p:sp>
        <p:nvSpPr>
          <p:cNvPr id="8" name="文字方塊 7"/>
          <p:cNvSpPr txBox="1"/>
          <p:nvPr/>
        </p:nvSpPr>
        <p:spPr>
          <a:xfrm>
            <a:off x="808437" y="6454029"/>
            <a:ext cx="3384376" cy="369332"/>
          </a:xfrm>
          <a:prstGeom prst="rect">
            <a:avLst/>
          </a:prstGeom>
          <a:noFill/>
        </p:spPr>
        <p:txBody>
          <a:bodyPr wrap="square" rtlCol="0">
            <a:spAutoFit/>
          </a:bodyPr>
          <a:lstStyle/>
          <a:p>
            <a:r>
              <a:rPr lang="zh-TW" altLang="en-US" dirty="0" smtClean="0">
                <a:solidFill>
                  <a:srgbClr val="17048A"/>
                </a:solidFill>
                <a:latin typeface="標楷體" panose="03000509000000000000" pitchFamily="65" charset="-120"/>
                <a:ea typeface="標楷體" panose="03000509000000000000" pitchFamily="65" charset="-120"/>
              </a:rPr>
              <a:t>台中市藥師公會</a:t>
            </a:r>
            <a:endParaRPr lang="zh-TW" altLang="en-US" dirty="0">
              <a:solidFill>
                <a:srgbClr val="17048A"/>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37999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latin typeface="標楷體" panose="03000509000000000000" pitchFamily="65" charset="-120"/>
                <a:ea typeface="標楷體" panose="03000509000000000000" pitchFamily="65" charset="-120"/>
              </a:rPr>
              <a:t>步驟</a:t>
            </a:r>
            <a:r>
              <a:rPr lang="zh-TW" altLang="en-US" dirty="0" smtClean="0">
                <a:latin typeface="標楷體" panose="03000509000000000000" pitchFamily="65" charset="-120"/>
                <a:ea typeface="標楷體" panose="03000509000000000000" pitchFamily="65" charset="-120"/>
              </a:rPr>
              <a:t>十一</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選取</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綜合報告單</a:t>
            </a:r>
            <a:r>
              <a:rPr lang="en-US" altLang="zh-TW" dirty="0" smtClean="0">
                <a:latin typeface="標楷體" panose="03000509000000000000" pitchFamily="65" charset="-120"/>
                <a:ea typeface="標楷體" panose="03000509000000000000" pitchFamily="65" charset="-120"/>
              </a:rPr>
              <a:t>”</a:t>
            </a:r>
            <a:endParaRPr lang="zh-TW" altLang="en-US"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5928" y="1509131"/>
            <a:ext cx="8229600" cy="4584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橢圓 2"/>
          <p:cNvSpPr/>
          <p:nvPr/>
        </p:nvSpPr>
        <p:spPr>
          <a:xfrm>
            <a:off x="529372" y="5250456"/>
            <a:ext cx="1440160" cy="576064"/>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3707904" y="2852936"/>
            <a:ext cx="36004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19" y="6089547"/>
            <a:ext cx="665018" cy="665018"/>
          </a:xfrm>
          <a:prstGeom prst="rect">
            <a:avLst/>
          </a:prstGeom>
        </p:spPr>
      </p:pic>
      <p:sp>
        <p:nvSpPr>
          <p:cNvPr id="8" name="文字方塊 7"/>
          <p:cNvSpPr txBox="1"/>
          <p:nvPr/>
        </p:nvSpPr>
        <p:spPr>
          <a:xfrm>
            <a:off x="813821" y="6415714"/>
            <a:ext cx="3384376" cy="369332"/>
          </a:xfrm>
          <a:prstGeom prst="rect">
            <a:avLst/>
          </a:prstGeom>
          <a:noFill/>
        </p:spPr>
        <p:txBody>
          <a:bodyPr wrap="square" rtlCol="0">
            <a:spAutoFit/>
          </a:bodyPr>
          <a:lstStyle/>
          <a:p>
            <a:r>
              <a:rPr lang="zh-TW" altLang="en-US" dirty="0" smtClean="0">
                <a:solidFill>
                  <a:srgbClr val="17048A"/>
                </a:solidFill>
                <a:latin typeface="標楷體" panose="03000509000000000000" pitchFamily="65" charset="-120"/>
                <a:ea typeface="標楷體" panose="03000509000000000000" pitchFamily="65" charset="-120"/>
              </a:rPr>
              <a:t>台中市藥師公會</a:t>
            </a:r>
            <a:endParaRPr lang="zh-TW" altLang="en-US" dirty="0">
              <a:solidFill>
                <a:srgbClr val="17048A"/>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65062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548680"/>
            <a:ext cx="8424936" cy="990600"/>
          </a:xfrm>
        </p:spPr>
        <p:txBody>
          <a:bodyPr>
            <a:normAutofit/>
          </a:bodyPr>
          <a:lstStyle/>
          <a:p>
            <a:r>
              <a:rPr lang="zh-TW" altLang="en-US" dirty="0">
                <a:latin typeface="標楷體" panose="03000509000000000000" pitchFamily="65" charset="-120"/>
                <a:ea typeface="標楷體" panose="03000509000000000000" pitchFamily="65" charset="-120"/>
              </a:rPr>
              <a:t>步驟</a:t>
            </a:r>
            <a:r>
              <a:rPr lang="zh-TW" altLang="en-US" dirty="0" smtClean="0">
                <a:latin typeface="標楷體" panose="03000509000000000000" pitchFamily="65" charset="-120"/>
                <a:ea typeface="標楷體" panose="03000509000000000000" pitchFamily="65" charset="-120"/>
              </a:rPr>
              <a:t>十二</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按</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列印</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725155"/>
            <a:ext cx="8229600" cy="4626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2627784" y="2852936"/>
            <a:ext cx="43204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橢圓 3"/>
          <p:cNvSpPr/>
          <p:nvPr/>
        </p:nvSpPr>
        <p:spPr>
          <a:xfrm>
            <a:off x="7849407" y="2636912"/>
            <a:ext cx="792088" cy="432048"/>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19" y="6071587"/>
            <a:ext cx="665018" cy="665018"/>
          </a:xfrm>
          <a:prstGeom prst="rect">
            <a:avLst/>
          </a:prstGeom>
        </p:spPr>
      </p:pic>
      <p:sp>
        <p:nvSpPr>
          <p:cNvPr id="7" name="文字方塊 6"/>
          <p:cNvSpPr txBox="1"/>
          <p:nvPr/>
        </p:nvSpPr>
        <p:spPr>
          <a:xfrm>
            <a:off x="835487" y="6432587"/>
            <a:ext cx="3384376" cy="369332"/>
          </a:xfrm>
          <a:prstGeom prst="rect">
            <a:avLst/>
          </a:prstGeom>
          <a:noFill/>
        </p:spPr>
        <p:txBody>
          <a:bodyPr wrap="square" rtlCol="0">
            <a:spAutoFit/>
          </a:bodyPr>
          <a:lstStyle/>
          <a:p>
            <a:r>
              <a:rPr lang="zh-TW" altLang="en-US" dirty="0" smtClean="0">
                <a:solidFill>
                  <a:srgbClr val="17048A"/>
                </a:solidFill>
                <a:latin typeface="標楷體" panose="03000509000000000000" pitchFamily="65" charset="-120"/>
                <a:ea typeface="標楷體" panose="03000509000000000000" pitchFamily="65" charset="-120"/>
              </a:rPr>
              <a:t>台中市藥師公會</a:t>
            </a:r>
            <a:endParaRPr lang="zh-TW" altLang="en-US" dirty="0">
              <a:solidFill>
                <a:srgbClr val="17048A"/>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26646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533400"/>
            <a:ext cx="8424936" cy="990600"/>
          </a:xfrm>
        </p:spPr>
        <p:txBody>
          <a:bodyPr>
            <a:normAutofit fontScale="90000"/>
          </a:bodyPr>
          <a:lstStyle/>
          <a:p>
            <a:r>
              <a:rPr lang="zh-TW" altLang="en-US" dirty="0">
                <a:latin typeface="標楷體" panose="03000509000000000000" pitchFamily="65" charset="-120"/>
                <a:ea typeface="標楷體" panose="03000509000000000000" pitchFamily="65" charset="-120"/>
              </a:rPr>
              <a:t>步驟</a:t>
            </a:r>
            <a:r>
              <a:rPr lang="zh-TW" altLang="en-US" dirty="0" smtClean="0">
                <a:latin typeface="標楷體" panose="03000509000000000000" pitchFamily="65" charset="-120"/>
                <a:ea typeface="標楷體" panose="03000509000000000000" pitchFamily="65" charset="-120"/>
              </a:rPr>
              <a:t>十三</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再按</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列印</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將</a:t>
            </a:r>
            <a:r>
              <a:rPr lang="zh-TW" altLang="zh-TW" dirty="0">
                <a:latin typeface="標楷體" panose="03000509000000000000" pitchFamily="65" charset="-120"/>
                <a:ea typeface="標楷體" panose="03000509000000000000" pitchFamily="65" charset="-120"/>
              </a:rPr>
              <a:t>檢測結果列印</a:t>
            </a:r>
            <a:r>
              <a:rPr lang="zh-TW" altLang="zh-TW" dirty="0" smtClean="0">
                <a:latin typeface="標楷體" panose="03000509000000000000" pitchFamily="65" charset="-120"/>
                <a:ea typeface="標楷體" panose="03000509000000000000" pitchFamily="65" charset="-120"/>
              </a:rPr>
              <a:t>出</a:t>
            </a:r>
            <a:endParaRPr lang="zh-TW" altLang="en-US" dirty="0"/>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725155"/>
            <a:ext cx="8229600" cy="4626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橢圓 2"/>
          <p:cNvSpPr/>
          <p:nvPr/>
        </p:nvSpPr>
        <p:spPr>
          <a:xfrm>
            <a:off x="1907704" y="4149080"/>
            <a:ext cx="792088" cy="648072"/>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18" y="6089547"/>
            <a:ext cx="665018" cy="665018"/>
          </a:xfrm>
          <a:prstGeom prst="rect">
            <a:avLst/>
          </a:prstGeom>
        </p:spPr>
      </p:pic>
      <p:sp>
        <p:nvSpPr>
          <p:cNvPr id="6" name="文字方塊 5"/>
          <p:cNvSpPr txBox="1"/>
          <p:nvPr/>
        </p:nvSpPr>
        <p:spPr>
          <a:xfrm>
            <a:off x="818136" y="6463216"/>
            <a:ext cx="3384376" cy="369332"/>
          </a:xfrm>
          <a:prstGeom prst="rect">
            <a:avLst/>
          </a:prstGeom>
          <a:noFill/>
        </p:spPr>
        <p:txBody>
          <a:bodyPr wrap="square" rtlCol="0">
            <a:spAutoFit/>
          </a:bodyPr>
          <a:lstStyle/>
          <a:p>
            <a:r>
              <a:rPr lang="zh-TW" altLang="en-US" dirty="0" smtClean="0">
                <a:solidFill>
                  <a:srgbClr val="17048A"/>
                </a:solidFill>
                <a:latin typeface="標楷體" panose="03000509000000000000" pitchFamily="65" charset="-120"/>
                <a:ea typeface="標楷體" panose="03000509000000000000" pitchFamily="65" charset="-120"/>
              </a:rPr>
              <a:t>台中市藥師公會</a:t>
            </a:r>
            <a:endParaRPr lang="zh-TW" altLang="en-US" dirty="0">
              <a:solidFill>
                <a:srgbClr val="17048A"/>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21668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548680"/>
            <a:ext cx="8424936" cy="990600"/>
          </a:xfrm>
        </p:spPr>
        <p:txBody>
          <a:bodyPr>
            <a:normAutofit/>
          </a:bodyPr>
          <a:lstStyle/>
          <a:p>
            <a:r>
              <a:rPr lang="zh-TW" altLang="en-US" dirty="0">
                <a:latin typeface="標楷體" panose="03000509000000000000" pitchFamily="65" charset="-120"/>
                <a:ea typeface="標楷體" panose="03000509000000000000" pitchFamily="65" charset="-120"/>
              </a:rPr>
              <a:t>步驟</a:t>
            </a:r>
            <a:r>
              <a:rPr lang="zh-TW" altLang="en-US" dirty="0" smtClean="0">
                <a:latin typeface="標楷體" panose="03000509000000000000" pitchFamily="65" charset="-120"/>
                <a:ea typeface="標楷體" panose="03000509000000000000" pitchFamily="65" charset="-120"/>
              </a:rPr>
              <a:t>十四</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待列印完後，按</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返回</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12560" y="1700808"/>
            <a:ext cx="8229600" cy="4626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2627784" y="2852936"/>
            <a:ext cx="43204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橢圓 3"/>
          <p:cNvSpPr/>
          <p:nvPr/>
        </p:nvSpPr>
        <p:spPr>
          <a:xfrm>
            <a:off x="7850072" y="3212976"/>
            <a:ext cx="792088" cy="432048"/>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19" y="6021288"/>
            <a:ext cx="665018" cy="665018"/>
          </a:xfrm>
          <a:prstGeom prst="rect">
            <a:avLst/>
          </a:prstGeom>
        </p:spPr>
      </p:pic>
      <p:sp>
        <p:nvSpPr>
          <p:cNvPr id="7" name="文字方塊 6"/>
          <p:cNvSpPr txBox="1"/>
          <p:nvPr/>
        </p:nvSpPr>
        <p:spPr>
          <a:xfrm>
            <a:off x="832279" y="6442154"/>
            <a:ext cx="3384376" cy="369332"/>
          </a:xfrm>
          <a:prstGeom prst="rect">
            <a:avLst/>
          </a:prstGeom>
          <a:noFill/>
        </p:spPr>
        <p:txBody>
          <a:bodyPr wrap="square" rtlCol="0">
            <a:spAutoFit/>
          </a:bodyPr>
          <a:lstStyle/>
          <a:p>
            <a:r>
              <a:rPr lang="zh-TW" altLang="en-US" dirty="0" smtClean="0">
                <a:solidFill>
                  <a:srgbClr val="17048A"/>
                </a:solidFill>
                <a:latin typeface="標楷體" panose="03000509000000000000" pitchFamily="65" charset="-120"/>
                <a:ea typeface="標楷體" panose="03000509000000000000" pitchFamily="65" charset="-120"/>
              </a:rPr>
              <a:t>台中市藥師公會</a:t>
            </a:r>
            <a:endParaRPr lang="zh-TW" altLang="en-US" dirty="0">
              <a:solidFill>
                <a:srgbClr val="17048A"/>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04964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步驟</a:t>
            </a:r>
            <a:r>
              <a:rPr lang="zh-TW" altLang="en-US" dirty="0" smtClean="0">
                <a:latin typeface="標楷體" panose="03000509000000000000" pitchFamily="65" charset="-120"/>
                <a:ea typeface="標楷體" panose="03000509000000000000" pitchFamily="65" charset="-120"/>
              </a:rPr>
              <a:t>十五</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再按</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返回</a:t>
            </a:r>
            <a:r>
              <a:rPr lang="en-US" altLang="zh-TW" dirty="0">
                <a:latin typeface="標楷體" panose="03000509000000000000" pitchFamily="65" charset="-120"/>
                <a:ea typeface="標楷體" panose="03000509000000000000" pitchFamily="65" charset="-120"/>
              </a:rPr>
              <a:t>”</a:t>
            </a:r>
            <a:endParaRPr lang="zh-TW" altLang="en-US" dirty="0"/>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725155"/>
            <a:ext cx="8229600" cy="4626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3779912" y="2852936"/>
            <a:ext cx="28803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橢圓 3"/>
          <p:cNvSpPr/>
          <p:nvPr/>
        </p:nvSpPr>
        <p:spPr>
          <a:xfrm>
            <a:off x="4572000" y="5517232"/>
            <a:ext cx="1152128" cy="720080"/>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68" y="6083462"/>
            <a:ext cx="665018" cy="665018"/>
          </a:xfrm>
          <a:prstGeom prst="rect">
            <a:avLst/>
          </a:prstGeom>
        </p:spPr>
      </p:pic>
      <p:sp>
        <p:nvSpPr>
          <p:cNvPr id="7" name="文字方塊 6"/>
          <p:cNvSpPr txBox="1"/>
          <p:nvPr/>
        </p:nvSpPr>
        <p:spPr>
          <a:xfrm>
            <a:off x="779486" y="6415971"/>
            <a:ext cx="3384376" cy="369332"/>
          </a:xfrm>
          <a:prstGeom prst="rect">
            <a:avLst/>
          </a:prstGeom>
          <a:noFill/>
        </p:spPr>
        <p:txBody>
          <a:bodyPr wrap="square" rtlCol="0">
            <a:spAutoFit/>
          </a:bodyPr>
          <a:lstStyle/>
          <a:p>
            <a:r>
              <a:rPr lang="zh-TW" altLang="en-US" dirty="0" smtClean="0">
                <a:solidFill>
                  <a:srgbClr val="17048A"/>
                </a:solidFill>
                <a:latin typeface="標楷體" panose="03000509000000000000" pitchFamily="65" charset="-120"/>
                <a:ea typeface="標楷體" panose="03000509000000000000" pitchFamily="65" charset="-120"/>
              </a:rPr>
              <a:t>台中市藥師公會</a:t>
            </a:r>
            <a:endParaRPr lang="zh-TW" altLang="en-US" dirty="0">
              <a:solidFill>
                <a:srgbClr val="17048A"/>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09164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anose="03000509000000000000" pitchFamily="65" charset="-120"/>
                <a:ea typeface="標楷體" panose="03000509000000000000" pitchFamily="65" charset="-120"/>
              </a:rPr>
              <a:t>步驟</a:t>
            </a:r>
            <a:r>
              <a:rPr lang="zh-TW" altLang="en-US" dirty="0" smtClean="0">
                <a:latin typeface="標楷體" panose="03000509000000000000" pitchFamily="65" charset="-120"/>
                <a:ea typeface="標楷體" panose="03000509000000000000" pitchFamily="65" charset="-120"/>
              </a:rPr>
              <a:t>十六：再點選檢測管理人</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新增</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，輸入本場次下一位檢測人的資料</a:t>
            </a:r>
            <a:endParaRPr lang="zh-TW" altLang="en-US" dirty="0"/>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725155"/>
            <a:ext cx="8229600" cy="4626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3923928" y="2852936"/>
            <a:ext cx="288032"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橢圓 3"/>
          <p:cNvSpPr/>
          <p:nvPr/>
        </p:nvSpPr>
        <p:spPr>
          <a:xfrm>
            <a:off x="395536" y="5229200"/>
            <a:ext cx="792088" cy="432048"/>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19" y="6051426"/>
            <a:ext cx="665018" cy="665018"/>
          </a:xfrm>
          <a:prstGeom prst="rect">
            <a:avLst/>
          </a:prstGeom>
        </p:spPr>
      </p:pic>
      <p:sp>
        <p:nvSpPr>
          <p:cNvPr id="7" name="文字方塊 6"/>
          <p:cNvSpPr txBox="1"/>
          <p:nvPr/>
        </p:nvSpPr>
        <p:spPr>
          <a:xfrm>
            <a:off x="866509" y="6438322"/>
            <a:ext cx="3384376" cy="369332"/>
          </a:xfrm>
          <a:prstGeom prst="rect">
            <a:avLst/>
          </a:prstGeom>
          <a:noFill/>
        </p:spPr>
        <p:txBody>
          <a:bodyPr wrap="square" rtlCol="0">
            <a:spAutoFit/>
          </a:bodyPr>
          <a:lstStyle/>
          <a:p>
            <a:r>
              <a:rPr lang="zh-TW" altLang="en-US" dirty="0" smtClean="0">
                <a:solidFill>
                  <a:srgbClr val="17048A"/>
                </a:solidFill>
                <a:latin typeface="標楷體" panose="03000509000000000000" pitchFamily="65" charset="-120"/>
                <a:ea typeface="標楷體" panose="03000509000000000000" pitchFamily="65" charset="-120"/>
              </a:rPr>
              <a:t>台中市藥師公會</a:t>
            </a:r>
            <a:endParaRPr lang="zh-TW" altLang="en-US" dirty="0">
              <a:solidFill>
                <a:srgbClr val="17048A"/>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36405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b="1" dirty="0">
                <a:latin typeface="標楷體" panose="03000509000000000000" pitchFamily="65" charset="-120"/>
                <a:ea typeface="標楷體" panose="03000509000000000000" pitchFamily="65" charset="-120"/>
              </a:rPr>
              <a:t>能量儀檢測</a:t>
            </a:r>
            <a:endParaRPr lang="zh-TW" altLang="en-US" dirty="0"/>
          </a:p>
        </p:txBody>
      </p:sp>
      <p:sp>
        <p:nvSpPr>
          <p:cNvPr id="5" name="副標題 4"/>
          <p:cNvSpPr>
            <a:spLocks noGrp="1"/>
          </p:cNvSpPr>
          <p:nvPr>
            <p:ph type="subTitle" idx="1"/>
          </p:nvPr>
        </p:nvSpPr>
        <p:spPr/>
        <p:txBody>
          <a:bodyPr>
            <a:normAutofit/>
          </a:bodyPr>
          <a:lstStyle/>
          <a:p>
            <a:r>
              <a:rPr lang="zh-TW" altLang="en-US" sz="3600" b="1" dirty="0" smtClean="0">
                <a:latin typeface="標楷體" panose="03000509000000000000" pitchFamily="65" charset="-120"/>
                <a:ea typeface="標楷體" panose="03000509000000000000" pitchFamily="65" charset="-120"/>
              </a:rPr>
              <a:t>裝置步驟</a:t>
            </a:r>
            <a:endParaRPr lang="zh-TW" altLang="en-US" sz="3600" dirty="0"/>
          </a:p>
          <a:p>
            <a:endParaRPr lang="zh-TW" altLang="en-US" sz="3600" dirty="0"/>
          </a:p>
        </p:txBody>
      </p:sp>
    </p:spTree>
    <p:extLst>
      <p:ext uri="{BB962C8B-B14F-4D97-AF65-F5344CB8AC3E}">
        <p14:creationId xmlns:p14="http://schemas.microsoft.com/office/powerpoint/2010/main" val="176315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組裝儀器</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sz="half" idx="1"/>
          </p:nvPr>
        </p:nvSpPr>
        <p:spPr>
          <a:xfrm>
            <a:off x="539552" y="1682718"/>
            <a:ext cx="4038600" cy="4718304"/>
          </a:xfrm>
        </p:spPr>
        <p:txBody>
          <a:bodyPr/>
          <a:lstStyle/>
          <a:p>
            <a:pPr marL="0" indent="0">
              <a:buNone/>
            </a:pPr>
            <a:r>
              <a:rPr lang="en-US" altLang="zh-TW" dirty="0" smtClean="0"/>
              <a:t>1.</a:t>
            </a:r>
            <a:r>
              <a:rPr lang="zh-TW" altLang="en-US" dirty="0" smtClean="0"/>
              <a:t>能量儀主機</a:t>
            </a:r>
            <a:endParaRPr lang="en-US" altLang="zh-TW" dirty="0" smtClean="0"/>
          </a:p>
          <a:p>
            <a:pPr marL="0" indent="0">
              <a:buNone/>
            </a:pPr>
            <a:r>
              <a:rPr lang="en-US" altLang="zh-TW" dirty="0" smtClean="0"/>
              <a:t>2.</a:t>
            </a:r>
            <a:r>
              <a:rPr lang="zh-TW" altLang="en-US" dirty="0" smtClean="0"/>
              <a:t>手握棒</a:t>
            </a:r>
            <a:endParaRPr lang="en-US" altLang="zh-TW" dirty="0" smtClean="0"/>
          </a:p>
          <a:p>
            <a:pPr marL="0" indent="0">
              <a:buNone/>
            </a:pPr>
            <a:r>
              <a:rPr lang="en-US" altLang="zh-TW" dirty="0" smtClean="0"/>
              <a:t>3.</a:t>
            </a:r>
            <a:r>
              <a:rPr lang="zh-TW" altLang="en-US" dirty="0" smtClean="0"/>
              <a:t>密碼鎖</a:t>
            </a:r>
            <a:endParaRPr lang="en-US" altLang="zh-TW" dirty="0" smtClean="0"/>
          </a:p>
          <a:p>
            <a:pPr marL="0" indent="0">
              <a:buNone/>
            </a:pPr>
            <a:r>
              <a:rPr lang="en-US" altLang="zh-TW" dirty="0" smtClean="0"/>
              <a:t>4.</a:t>
            </a:r>
            <a:r>
              <a:rPr lang="zh-TW" altLang="en-US" dirty="0" smtClean="0"/>
              <a:t>傳輸線</a:t>
            </a:r>
            <a:endParaRPr lang="en-US" altLang="zh-TW" dirty="0" smtClean="0"/>
          </a:p>
          <a:p>
            <a:pPr marL="0" indent="0">
              <a:buNone/>
            </a:pPr>
            <a:r>
              <a:rPr lang="en-US" altLang="zh-TW" dirty="0" smtClean="0"/>
              <a:t>5.USP</a:t>
            </a:r>
            <a:r>
              <a:rPr lang="zh-TW" altLang="en-US" dirty="0" smtClean="0"/>
              <a:t>擴充插槽</a:t>
            </a:r>
            <a:endParaRPr lang="zh-TW" altLang="en-US" dirty="0"/>
          </a:p>
        </p:txBody>
      </p:sp>
      <p:pic>
        <p:nvPicPr>
          <p:cNvPr id="2050" name="Picture 2" descr="F:\生物能量儀\imagesX2YLV0N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700808"/>
            <a:ext cx="1962196" cy="15618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生物能量儀\DSCN2951.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501008"/>
            <a:ext cx="2746648" cy="2059986"/>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5813525" y="4005064"/>
            <a:ext cx="576064" cy="369332"/>
          </a:xfrm>
          <a:prstGeom prst="rect">
            <a:avLst/>
          </a:prstGeom>
          <a:noFill/>
        </p:spPr>
        <p:txBody>
          <a:bodyPr wrap="square" rtlCol="0">
            <a:spAutoFit/>
          </a:bodyPr>
          <a:lstStyle/>
          <a:p>
            <a:r>
              <a:rPr lang="en-US" altLang="zh-TW" dirty="0" smtClean="0">
                <a:solidFill>
                  <a:srgbClr val="FFFF00"/>
                </a:solidFill>
              </a:rPr>
              <a:t>5</a:t>
            </a:r>
            <a:endParaRPr lang="zh-TW" altLang="en-US" dirty="0">
              <a:solidFill>
                <a:srgbClr val="FFFF00"/>
              </a:solidFill>
            </a:endParaRPr>
          </a:p>
        </p:txBody>
      </p:sp>
      <p:sp>
        <p:nvSpPr>
          <p:cNvPr id="8" name="文字方塊 7"/>
          <p:cNvSpPr txBox="1"/>
          <p:nvPr/>
        </p:nvSpPr>
        <p:spPr>
          <a:xfrm>
            <a:off x="6101557" y="4869160"/>
            <a:ext cx="558675" cy="646331"/>
          </a:xfrm>
          <a:prstGeom prst="rect">
            <a:avLst/>
          </a:prstGeom>
          <a:noFill/>
        </p:spPr>
        <p:txBody>
          <a:bodyPr wrap="square" rtlCol="0">
            <a:spAutoFit/>
          </a:bodyPr>
          <a:lstStyle/>
          <a:p>
            <a:r>
              <a:rPr lang="en-US" altLang="zh-TW" dirty="0" smtClean="0">
                <a:solidFill>
                  <a:srgbClr val="17048A"/>
                </a:solidFill>
              </a:rPr>
              <a:t>3</a:t>
            </a:r>
          </a:p>
          <a:p>
            <a:endParaRPr lang="zh-TW" altLang="en-US" dirty="0">
              <a:solidFill>
                <a:srgbClr val="FFFF00"/>
              </a:solidFill>
            </a:endParaRPr>
          </a:p>
        </p:txBody>
      </p:sp>
      <p:sp>
        <p:nvSpPr>
          <p:cNvPr id="7" name="文字方塊 6"/>
          <p:cNvSpPr txBox="1"/>
          <p:nvPr/>
        </p:nvSpPr>
        <p:spPr>
          <a:xfrm>
            <a:off x="6804248" y="1988840"/>
            <a:ext cx="432048" cy="369332"/>
          </a:xfrm>
          <a:prstGeom prst="rect">
            <a:avLst/>
          </a:prstGeom>
          <a:noFill/>
        </p:spPr>
        <p:txBody>
          <a:bodyPr wrap="square" rtlCol="0">
            <a:spAutoFit/>
          </a:bodyPr>
          <a:lstStyle/>
          <a:p>
            <a:r>
              <a:rPr lang="en-US" altLang="zh-TW" dirty="0" smtClean="0"/>
              <a:t>2</a:t>
            </a:r>
            <a:endParaRPr lang="zh-TW" altLang="en-US" dirty="0"/>
          </a:p>
        </p:txBody>
      </p:sp>
      <p:pic>
        <p:nvPicPr>
          <p:cNvPr id="10" name="圖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6076350"/>
            <a:ext cx="665018" cy="665018"/>
          </a:xfrm>
          <a:prstGeom prst="rect">
            <a:avLst/>
          </a:prstGeom>
        </p:spPr>
      </p:pic>
      <p:sp>
        <p:nvSpPr>
          <p:cNvPr id="11" name="文字方塊 10"/>
          <p:cNvSpPr txBox="1"/>
          <p:nvPr/>
        </p:nvSpPr>
        <p:spPr>
          <a:xfrm>
            <a:off x="1060203" y="6240079"/>
            <a:ext cx="3384376" cy="369332"/>
          </a:xfrm>
          <a:prstGeom prst="rect">
            <a:avLst/>
          </a:prstGeom>
          <a:noFill/>
        </p:spPr>
        <p:txBody>
          <a:bodyPr wrap="square" rtlCol="0">
            <a:spAutoFit/>
          </a:bodyPr>
          <a:lstStyle/>
          <a:p>
            <a:r>
              <a:rPr lang="zh-TW" altLang="en-US" dirty="0" smtClean="0">
                <a:solidFill>
                  <a:srgbClr val="17048A"/>
                </a:solidFill>
                <a:latin typeface="標楷體" panose="03000509000000000000" pitchFamily="65" charset="-120"/>
                <a:ea typeface="標楷體" panose="03000509000000000000" pitchFamily="65" charset="-120"/>
              </a:rPr>
              <a:t>台中市藥師公會</a:t>
            </a:r>
            <a:endParaRPr lang="zh-TW" altLang="en-US" dirty="0">
              <a:solidFill>
                <a:srgbClr val="17048A"/>
              </a:solidFill>
              <a:latin typeface="標楷體" panose="03000509000000000000" pitchFamily="65" charset="-120"/>
              <a:ea typeface="標楷體" panose="03000509000000000000" pitchFamily="65" charset="-120"/>
            </a:endParaRPr>
          </a:p>
        </p:txBody>
      </p:sp>
      <p:pic>
        <p:nvPicPr>
          <p:cNvPr id="12" name="Picture 3" descr="F:\生物能量儀\DSCN294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336" t="-3437" r="-2751" b="46093"/>
          <a:stretch/>
        </p:blipFill>
        <p:spPr bwMode="auto">
          <a:xfrm>
            <a:off x="4569953" y="1570122"/>
            <a:ext cx="1664371" cy="1576100"/>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5813525" y="2763079"/>
            <a:ext cx="445344" cy="369332"/>
          </a:xfrm>
          <a:prstGeom prst="rect">
            <a:avLst/>
          </a:prstGeom>
          <a:noFill/>
        </p:spPr>
        <p:txBody>
          <a:bodyPr wrap="square" rtlCol="0">
            <a:spAutoFit/>
          </a:bodyPr>
          <a:lstStyle/>
          <a:p>
            <a:r>
              <a:rPr lang="en-US" altLang="zh-TW" dirty="0" smtClean="0">
                <a:solidFill>
                  <a:srgbClr val="002060"/>
                </a:solidFill>
              </a:rPr>
              <a:t>1</a:t>
            </a:r>
            <a:endParaRPr lang="zh-TW" altLang="en-US" dirty="0">
              <a:solidFill>
                <a:srgbClr val="002060"/>
              </a:solidFill>
            </a:endParaRPr>
          </a:p>
        </p:txBody>
      </p:sp>
    </p:spTree>
    <p:extLst>
      <p:ext uri="{BB962C8B-B14F-4D97-AF65-F5344CB8AC3E}">
        <p14:creationId xmlns:p14="http://schemas.microsoft.com/office/powerpoint/2010/main" val="2403909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268760"/>
            <a:ext cx="8229600" cy="990600"/>
          </a:xfrm>
        </p:spPr>
        <p:txBody>
          <a:bodyPr>
            <a:normAutofit fontScale="90000"/>
          </a:bodyPr>
          <a:lstStyle/>
          <a:p>
            <a:r>
              <a:rPr lang="zh-TW" altLang="en-US" dirty="0">
                <a:latin typeface="標楷體" panose="03000509000000000000" pitchFamily="65" charset="-120"/>
                <a:ea typeface="標楷體" panose="03000509000000000000" pitchFamily="65" charset="-120"/>
              </a:rPr>
              <a:t>組裝</a:t>
            </a:r>
            <a:r>
              <a:rPr lang="zh-TW" altLang="en-US" dirty="0" smtClean="0">
                <a:latin typeface="標楷體" panose="03000509000000000000" pitchFamily="65" charset="-120"/>
                <a:ea typeface="標楷體" panose="03000509000000000000" pitchFamily="65" charset="-120"/>
              </a:rPr>
              <a:t>儀器</a:t>
            </a:r>
            <a:r>
              <a:rPr lang="zh-TW" altLang="en-US" dirty="0">
                <a:latin typeface="標楷體" panose="03000509000000000000" pitchFamily="65" charset="-120"/>
                <a:ea typeface="標楷體" panose="03000509000000000000" pitchFamily="65" charset="-120"/>
              </a:rPr>
              <a:t>步驟</a:t>
            </a:r>
            <a:r>
              <a:rPr lang="en-US" altLang="zh-TW" dirty="0">
                <a:latin typeface="標楷體" panose="03000509000000000000" pitchFamily="65" charset="-120"/>
                <a:ea typeface="標楷體" panose="03000509000000000000" pitchFamily="65" charset="-120"/>
              </a:rPr>
              <a:t>1</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手握棒</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圓形端</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與</a:t>
            </a:r>
            <a:r>
              <a:rPr lang="zh-TW" altLang="en-US" dirty="0">
                <a:latin typeface="標楷體" panose="03000509000000000000" pitchFamily="65" charset="-120"/>
                <a:ea typeface="標楷體" panose="03000509000000000000" pitchFamily="65" charset="-120"/>
              </a:rPr>
              <a:t>傳輸</a:t>
            </a:r>
            <a:r>
              <a:rPr lang="zh-TW" altLang="en-US" dirty="0" smtClean="0">
                <a:latin typeface="標楷體" panose="03000509000000000000" pitchFamily="65" charset="-120"/>
                <a:ea typeface="標楷體" panose="03000509000000000000" pitchFamily="65" charset="-120"/>
              </a:rPr>
              <a:t>線</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方型端</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分別接上能量儀主機上</a:t>
            </a:r>
            <a:endParaRPr lang="zh-TW" altLang="en-US" dirty="0"/>
          </a:p>
        </p:txBody>
      </p:sp>
      <p:sp>
        <p:nvSpPr>
          <p:cNvPr id="4" name="內容版面配置區 3"/>
          <p:cNvSpPr>
            <a:spLocks noGrp="1"/>
          </p:cNvSpPr>
          <p:nvPr>
            <p:ph sz="half" idx="2"/>
          </p:nvPr>
        </p:nvSpPr>
        <p:spPr>
          <a:xfrm>
            <a:off x="4648200" y="3645024"/>
            <a:ext cx="4038600" cy="2746632"/>
          </a:xfrm>
        </p:spPr>
        <p:txBody>
          <a:bodyPr/>
          <a:lstStyle/>
          <a:p>
            <a:endParaRPr lang="zh-TW" altLang="en-US" dirty="0"/>
          </a:p>
        </p:txBody>
      </p:sp>
      <p:pic>
        <p:nvPicPr>
          <p:cNvPr id="3074" name="Picture 2" descr="F:\生物能量儀\DSCN2946.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843882" y="3789040"/>
            <a:ext cx="3394720" cy="254604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生物能量儀\DSCN29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4760" y="3838903"/>
            <a:ext cx="3347767" cy="2510691"/>
          </a:xfrm>
          <a:prstGeom prst="rect">
            <a:avLst/>
          </a:prstGeom>
          <a:noFill/>
          <a:extLst>
            <a:ext uri="{909E8E84-426E-40DD-AFC4-6F175D3DCCD1}">
              <a14:hiddenFill xmlns:a14="http://schemas.microsoft.com/office/drawing/2010/main">
                <a:solidFill>
                  <a:srgbClr val="FFFFFF"/>
                </a:solidFill>
              </a14:hiddenFill>
            </a:ext>
          </a:extLst>
        </p:spPr>
      </p:pic>
      <p:sp>
        <p:nvSpPr>
          <p:cNvPr id="5" name="向上箭號 4"/>
          <p:cNvSpPr/>
          <p:nvPr/>
        </p:nvSpPr>
        <p:spPr>
          <a:xfrm rot="2036542">
            <a:off x="2178416" y="4736821"/>
            <a:ext cx="403318" cy="28803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上箭號 7"/>
          <p:cNvSpPr/>
          <p:nvPr/>
        </p:nvSpPr>
        <p:spPr>
          <a:xfrm rot="1905294">
            <a:off x="2671241" y="4817277"/>
            <a:ext cx="432048" cy="28803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6017085"/>
            <a:ext cx="665018" cy="665018"/>
          </a:xfrm>
          <a:prstGeom prst="rect">
            <a:avLst/>
          </a:prstGeom>
        </p:spPr>
      </p:pic>
      <p:sp>
        <p:nvSpPr>
          <p:cNvPr id="10" name="文字方塊 9"/>
          <p:cNvSpPr txBox="1"/>
          <p:nvPr/>
        </p:nvSpPr>
        <p:spPr>
          <a:xfrm>
            <a:off x="787696" y="6381515"/>
            <a:ext cx="3384376" cy="369332"/>
          </a:xfrm>
          <a:prstGeom prst="rect">
            <a:avLst/>
          </a:prstGeom>
          <a:noFill/>
        </p:spPr>
        <p:txBody>
          <a:bodyPr wrap="square" rtlCol="0">
            <a:spAutoFit/>
          </a:bodyPr>
          <a:lstStyle/>
          <a:p>
            <a:r>
              <a:rPr lang="zh-TW" altLang="en-US" dirty="0" smtClean="0">
                <a:solidFill>
                  <a:srgbClr val="17048A"/>
                </a:solidFill>
                <a:latin typeface="標楷體" panose="03000509000000000000" pitchFamily="65" charset="-120"/>
                <a:ea typeface="標楷體" panose="03000509000000000000" pitchFamily="65" charset="-120"/>
              </a:rPr>
              <a:t>台中市藥師公會</a:t>
            </a:r>
            <a:endParaRPr lang="zh-TW" altLang="en-US" dirty="0">
              <a:solidFill>
                <a:srgbClr val="17048A"/>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76410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組裝</a:t>
            </a:r>
            <a:r>
              <a:rPr lang="zh-TW" altLang="en-US" dirty="0" smtClean="0">
                <a:latin typeface="標楷體" panose="03000509000000000000" pitchFamily="65" charset="-120"/>
                <a:ea typeface="標楷體" panose="03000509000000000000" pitchFamily="65" charset="-120"/>
              </a:rPr>
              <a:t>儀器步驟</a:t>
            </a:r>
            <a:r>
              <a:rPr lang="en-US" altLang="zh-TW" dirty="0" smtClean="0">
                <a:latin typeface="標楷體" panose="03000509000000000000" pitchFamily="65" charset="-120"/>
                <a:ea typeface="標楷體" panose="03000509000000000000" pitchFamily="65" charset="-120"/>
              </a:rPr>
              <a:t>2</a:t>
            </a:r>
            <a:endParaRPr lang="zh-TW" altLang="en-US" dirty="0"/>
          </a:p>
        </p:txBody>
      </p:sp>
      <p:sp>
        <p:nvSpPr>
          <p:cNvPr id="5" name="內容版面配置區 4"/>
          <p:cNvSpPr>
            <a:spLocks noGrp="1"/>
          </p:cNvSpPr>
          <p:nvPr>
            <p:ph idx="1"/>
          </p:nvPr>
        </p:nvSpPr>
        <p:spPr/>
        <p:txBody>
          <a:bodyPr/>
          <a:lstStyle/>
          <a:p>
            <a:pPr marL="0" indent="0">
              <a:buNone/>
            </a:pPr>
            <a:r>
              <a:rPr lang="en-US" altLang="zh-TW" sz="3000" dirty="0" smtClean="0">
                <a:latin typeface="標楷體" panose="03000509000000000000" pitchFamily="65" charset="-120"/>
                <a:ea typeface="標楷體" panose="03000509000000000000" pitchFamily="65" charset="-120"/>
              </a:rPr>
              <a:t>1.</a:t>
            </a:r>
            <a:r>
              <a:rPr lang="zh-TW" altLang="en-US" sz="3000" dirty="0" smtClean="0">
                <a:latin typeface="標楷體" panose="03000509000000000000" pitchFamily="65" charset="-120"/>
                <a:ea typeface="標楷體" panose="03000509000000000000" pitchFamily="65" charset="-120"/>
              </a:rPr>
              <a:t>將傳輸線</a:t>
            </a:r>
            <a:r>
              <a:rPr lang="zh-TW" altLang="en-US" sz="3000" dirty="0" smtClean="0">
                <a:latin typeface="標楷體" panose="03000509000000000000" pitchFamily="65" charset="-120"/>
                <a:ea typeface="標楷體" panose="03000509000000000000" pitchFamily="65" charset="-120"/>
                <a:sym typeface="Wingdings"/>
              </a:rPr>
              <a:t></a:t>
            </a:r>
            <a:r>
              <a:rPr lang="zh-TW" altLang="en-US" sz="3000" dirty="0" smtClean="0">
                <a:latin typeface="標楷體" panose="03000509000000000000" pitchFamily="65" charset="-120"/>
                <a:ea typeface="標楷體" panose="03000509000000000000" pitchFamily="65" charset="-120"/>
              </a:rPr>
              <a:t>的另一端接上</a:t>
            </a:r>
            <a:r>
              <a:rPr lang="en-US" altLang="zh-TW" sz="3000" dirty="0" smtClean="0">
                <a:latin typeface="標楷體" panose="03000509000000000000" pitchFamily="65" charset="-120"/>
                <a:ea typeface="標楷體" panose="03000509000000000000" pitchFamily="65" charset="-120"/>
              </a:rPr>
              <a:t>USP</a:t>
            </a:r>
            <a:r>
              <a:rPr lang="zh-TW" altLang="en-US" sz="3000" dirty="0" smtClean="0">
                <a:latin typeface="標楷體" panose="03000509000000000000" pitchFamily="65" charset="-120"/>
                <a:ea typeface="標楷體" panose="03000509000000000000" pitchFamily="65" charset="-120"/>
              </a:rPr>
              <a:t>擴充插槽</a:t>
            </a:r>
            <a:r>
              <a:rPr lang="zh-TW" altLang="en-US" sz="3000" dirty="0">
                <a:latin typeface="標楷體" panose="03000509000000000000" pitchFamily="65" charset="-120"/>
                <a:ea typeface="標楷體" panose="03000509000000000000" pitchFamily="65" charset="-120"/>
                <a:sym typeface="Wingdings"/>
              </a:rPr>
              <a:t></a:t>
            </a:r>
            <a:endParaRPr lang="en-US" altLang="zh-TW" sz="3000" dirty="0" smtClean="0">
              <a:latin typeface="標楷體" panose="03000509000000000000" pitchFamily="65" charset="-120"/>
              <a:ea typeface="標楷體" panose="03000509000000000000" pitchFamily="65" charset="-120"/>
            </a:endParaRPr>
          </a:p>
          <a:p>
            <a:pPr marL="0" indent="0">
              <a:buNone/>
            </a:pPr>
            <a:r>
              <a:rPr lang="en-US" altLang="zh-TW" sz="3000" dirty="0" smtClean="0">
                <a:latin typeface="標楷體" panose="03000509000000000000" pitchFamily="65" charset="-120"/>
                <a:ea typeface="標楷體" panose="03000509000000000000" pitchFamily="65" charset="-120"/>
              </a:rPr>
              <a:t>2.</a:t>
            </a:r>
            <a:r>
              <a:rPr lang="zh-TW" altLang="en-US" sz="3000" dirty="0" smtClean="0">
                <a:latin typeface="標楷體" panose="03000509000000000000" pitchFamily="65" charset="-120"/>
                <a:ea typeface="標楷體" panose="03000509000000000000" pitchFamily="65" charset="-120"/>
              </a:rPr>
              <a:t>印表機</a:t>
            </a:r>
            <a:r>
              <a:rPr lang="zh-TW" altLang="en-US" sz="3000" dirty="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滑鼠</a:t>
            </a:r>
            <a:r>
              <a:rPr lang="zh-TW" altLang="en-US" sz="3000" dirty="0">
                <a:latin typeface="標楷體" panose="03000509000000000000" pitchFamily="65" charset="-120"/>
                <a:ea typeface="標楷體" panose="03000509000000000000" pitchFamily="65" charset="-120"/>
                <a:sym typeface="Wingdings"/>
              </a:rPr>
              <a:t></a:t>
            </a:r>
            <a:r>
              <a:rPr lang="zh-TW" altLang="en-US" sz="3000" dirty="0" smtClean="0">
                <a:latin typeface="標楷體" panose="03000509000000000000" pitchFamily="65" charset="-120"/>
                <a:ea typeface="標楷體" panose="03000509000000000000" pitchFamily="65" charset="-120"/>
              </a:rPr>
              <a:t>與密碼鎖</a:t>
            </a:r>
            <a:r>
              <a:rPr lang="zh-TW" altLang="en-US" sz="3000" dirty="0">
                <a:latin typeface="標楷體" panose="03000509000000000000" pitchFamily="65" charset="-120"/>
                <a:ea typeface="標楷體" panose="03000509000000000000" pitchFamily="65" charset="-120"/>
                <a:sym typeface="Wingdings"/>
              </a:rPr>
              <a:t></a:t>
            </a:r>
            <a:r>
              <a:rPr lang="zh-TW" altLang="en-US" sz="3000" dirty="0" smtClean="0">
                <a:latin typeface="標楷體" panose="03000509000000000000" pitchFamily="65" charset="-120"/>
                <a:ea typeface="標楷體" panose="03000509000000000000" pitchFamily="65" charset="-120"/>
              </a:rPr>
              <a:t>亦接上</a:t>
            </a:r>
            <a:r>
              <a:rPr lang="en-US" altLang="zh-TW" sz="3000" dirty="0">
                <a:latin typeface="標楷體" panose="03000509000000000000" pitchFamily="65" charset="-120"/>
                <a:ea typeface="標楷體" panose="03000509000000000000" pitchFamily="65" charset="-120"/>
              </a:rPr>
              <a:t>USP</a:t>
            </a:r>
            <a:r>
              <a:rPr lang="zh-TW" altLang="en-US" sz="3000" dirty="0">
                <a:latin typeface="標楷體" panose="03000509000000000000" pitchFamily="65" charset="-120"/>
                <a:ea typeface="標楷體" panose="03000509000000000000" pitchFamily="65" charset="-120"/>
              </a:rPr>
              <a:t>擴充</a:t>
            </a:r>
            <a:r>
              <a:rPr lang="zh-TW" altLang="en-US" sz="3000" dirty="0" smtClean="0">
                <a:latin typeface="標楷體" panose="03000509000000000000" pitchFamily="65" charset="-120"/>
                <a:ea typeface="標楷體" panose="03000509000000000000" pitchFamily="65" charset="-120"/>
              </a:rPr>
              <a:t>插</a:t>
            </a:r>
            <a:r>
              <a:rPr lang="en-US" altLang="zh-TW" sz="3000" dirty="0" smtClean="0">
                <a:latin typeface="標楷體" panose="03000509000000000000" pitchFamily="65" charset="-120"/>
                <a:ea typeface="標楷體" panose="03000509000000000000" pitchFamily="65" charset="-120"/>
              </a:rPr>
              <a:t/>
            </a:r>
            <a:br>
              <a:rPr lang="en-US" altLang="zh-TW" sz="3000" dirty="0" smtClean="0">
                <a:latin typeface="標楷體" panose="03000509000000000000" pitchFamily="65" charset="-120"/>
                <a:ea typeface="標楷體" panose="03000509000000000000" pitchFamily="65" charset="-120"/>
              </a:rPr>
            </a:br>
            <a:r>
              <a:rPr lang="zh-TW" altLang="en-US" sz="3000" dirty="0" smtClean="0">
                <a:latin typeface="標楷體" panose="03000509000000000000" pitchFamily="65" charset="-120"/>
                <a:ea typeface="標楷體" panose="03000509000000000000" pitchFamily="65" charset="-120"/>
              </a:rPr>
              <a:t>  槽上</a:t>
            </a:r>
            <a:r>
              <a:rPr lang="zh-TW" altLang="en-US" sz="3000" dirty="0" smtClean="0">
                <a:latin typeface="標楷體" panose="03000509000000000000" pitchFamily="65" charset="-120"/>
                <a:ea typeface="標楷體" panose="03000509000000000000" pitchFamily="65" charset="-120"/>
                <a:sym typeface="Wingdings"/>
              </a:rPr>
              <a:t></a:t>
            </a:r>
            <a:endParaRPr lang="en-US" altLang="zh-TW" sz="3000" dirty="0" smtClean="0">
              <a:latin typeface="標楷體" panose="03000509000000000000" pitchFamily="65" charset="-120"/>
              <a:ea typeface="標楷體" panose="03000509000000000000" pitchFamily="65" charset="-120"/>
            </a:endParaRPr>
          </a:p>
          <a:p>
            <a:pPr marL="0" indent="0">
              <a:buNone/>
            </a:pPr>
            <a:r>
              <a:rPr lang="en-US" altLang="zh-TW" sz="3000" dirty="0" smtClean="0">
                <a:latin typeface="標楷體" panose="03000509000000000000" pitchFamily="65" charset="-120"/>
                <a:ea typeface="標楷體" panose="03000509000000000000" pitchFamily="65" charset="-120"/>
              </a:rPr>
              <a:t>3.</a:t>
            </a:r>
            <a:r>
              <a:rPr lang="zh-TW" altLang="en-US" sz="3000" dirty="0" smtClean="0">
                <a:latin typeface="標楷體" panose="03000509000000000000" pitchFamily="65" charset="-120"/>
                <a:ea typeface="標楷體" panose="03000509000000000000" pitchFamily="65" charset="-120"/>
              </a:rPr>
              <a:t>再將</a:t>
            </a:r>
            <a:r>
              <a:rPr lang="en-US" altLang="zh-TW" sz="3000" dirty="0" smtClean="0">
                <a:latin typeface="標楷體" panose="03000509000000000000" pitchFamily="65" charset="-120"/>
                <a:ea typeface="標楷體" panose="03000509000000000000" pitchFamily="65" charset="-120"/>
              </a:rPr>
              <a:t>USP</a:t>
            </a:r>
            <a:r>
              <a:rPr lang="zh-TW" altLang="en-US" sz="3000" dirty="0">
                <a:latin typeface="標楷體" panose="03000509000000000000" pitchFamily="65" charset="-120"/>
                <a:ea typeface="標楷體" panose="03000509000000000000" pitchFamily="65" charset="-120"/>
              </a:rPr>
              <a:t>擴充插</a:t>
            </a:r>
            <a:r>
              <a:rPr lang="zh-TW" altLang="en-US" sz="3000" dirty="0" smtClean="0">
                <a:latin typeface="標楷體" panose="03000509000000000000" pitchFamily="65" charset="-120"/>
                <a:ea typeface="標楷體" panose="03000509000000000000" pitchFamily="65" charset="-120"/>
              </a:rPr>
              <a:t>槽</a:t>
            </a:r>
            <a:r>
              <a:rPr lang="zh-TW" altLang="en-US" sz="3000" dirty="0">
                <a:latin typeface="標楷體" panose="03000509000000000000" pitchFamily="65" charset="-120"/>
                <a:ea typeface="標楷體" panose="03000509000000000000" pitchFamily="65" charset="-120"/>
                <a:sym typeface="Wingdings"/>
              </a:rPr>
              <a:t></a:t>
            </a:r>
            <a:r>
              <a:rPr lang="zh-TW" altLang="en-US" sz="3000" dirty="0" smtClean="0">
                <a:latin typeface="標楷體" panose="03000509000000000000" pitchFamily="65" charset="-120"/>
                <a:ea typeface="標楷體" panose="03000509000000000000" pitchFamily="65" charset="-120"/>
              </a:rPr>
              <a:t>接上筆記型電腦</a:t>
            </a:r>
            <a:r>
              <a:rPr lang="en-US" altLang="zh-TW" sz="3000" dirty="0" smtClean="0">
                <a:latin typeface="標楷體" panose="03000509000000000000" pitchFamily="65" charset="-120"/>
                <a:ea typeface="標楷體" panose="03000509000000000000" pitchFamily="65" charset="-120"/>
              </a:rPr>
              <a:t>USP</a:t>
            </a:r>
            <a:r>
              <a:rPr lang="zh-TW" altLang="en-US" sz="3000" dirty="0" smtClean="0">
                <a:latin typeface="標楷體" panose="03000509000000000000" pitchFamily="65" charset="-120"/>
                <a:ea typeface="標楷體" panose="03000509000000000000" pitchFamily="65" charset="-120"/>
              </a:rPr>
              <a:t>插槽</a:t>
            </a:r>
            <a:endParaRPr lang="en-US" altLang="zh-TW" sz="3000" dirty="0" smtClean="0">
              <a:latin typeface="標楷體" panose="03000509000000000000" pitchFamily="65" charset="-120"/>
              <a:ea typeface="標楷體" panose="03000509000000000000" pitchFamily="65" charset="-120"/>
            </a:endParaRPr>
          </a:p>
          <a:p>
            <a:pPr marL="0" indent="0">
              <a:buNone/>
            </a:pPr>
            <a:r>
              <a:rPr lang="en-US" altLang="zh-TW" sz="3000" dirty="0" smtClean="0">
                <a:latin typeface="標楷體" panose="03000509000000000000" pitchFamily="65" charset="-120"/>
                <a:ea typeface="標楷體" panose="03000509000000000000" pitchFamily="65" charset="-120"/>
              </a:rPr>
              <a:t>4.</a:t>
            </a:r>
            <a:r>
              <a:rPr lang="zh-TW" altLang="en-US" sz="3000" dirty="0" smtClean="0">
                <a:latin typeface="標楷體" panose="03000509000000000000" pitchFamily="65" charset="-120"/>
                <a:ea typeface="標楷體" panose="03000509000000000000" pitchFamily="65" charset="-120"/>
              </a:rPr>
              <a:t>將電腦開機</a:t>
            </a:r>
            <a:endParaRPr lang="en-US" altLang="zh-TW" sz="3000" dirty="0">
              <a:latin typeface="標楷體" panose="03000509000000000000" pitchFamily="65" charset="-120"/>
              <a:ea typeface="標楷體" panose="03000509000000000000" pitchFamily="65" charset="-120"/>
            </a:endParaRPr>
          </a:p>
          <a:p>
            <a:endParaRPr lang="zh-TW" altLang="en-US" dirty="0"/>
          </a:p>
        </p:txBody>
      </p:sp>
      <p:pic>
        <p:nvPicPr>
          <p:cNvPr id="4098" name="Picture 2" descr="F:\生物能量儀\DSCN295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193"/>
          <a:stretch/>
        </p:blipFill>
        <p:spPr bwMode="auto">
          <a:xfrm>
            <a:off x="3635896" y="4215740"/>
            <a:ext cx="3519892" cy="2422168"/>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5508104" y="5455738"/>
            <a:ext cx="360040" cy="430887"/>
          </a:xfrm>
          <a:prstGeom prst="rect">
            <a:avLst/>
          </a:prstGeom>
          <a:noFill/>
        </p:spPr>
        <p:txBody>
          <a:bodyPr wrap="square" rtlCol="0">
            <a:spAutoFit/>
          </a:bodyPr>
          <a:lstStyle/>
          <a:p>
            <a:r>
              <a:rPr lang="zh-TW" altLang="en-US" sz="2200" b="1" dirty="0">
                <a:solidFill>
                  <a:srgbClr val="17048A"/>
                </a:solidFill>
                <a:latin typeface="標楷體" panose="03000509000000000000" pitchFamily="65" charset="-120"/>
                <a:ea typeface="標楷體" panose="03000509000000000000" pitchFamily="65" charset="-120"/>
                <a:sym typeface="Wingdings"/>
              </a:rPr>
              <a:t></a:t>
            </a:r>
            <a:endParaRPr lang="zh-TW" altLang="en-US" sz="2200" b="1" dirty="0">
              <a:solidFill>
                <a:srgbClr val="17048A"/>
              </a:solidFill>
            </a:endParaRPr>
          </a:p>
        </p:txBody>
      </p:sp>
      <p:sp>
        <p:nvSpPr>
          <p:cNvPr id="9" name="文字方塊 8"/>
          <p:cNvSpPr txBox="1"/>
          <p:nvPr/>
        </p:nvSpPr>
        <p:spPr>
          <a:xfrm>
            <a:off x="4737407" y="5086406"/>
            <a:ext cx="576064" cy="430887"/>
          </a:xfrm>
          <a:prstGeom prst="rect">
            <a:avLst/>
          </a:prstGeom>
          <a:noFill/>
        </p:spPr>
        <p:txBody>
          <a:bodyPr wrap="square" rtlCol="0">
            <a:spAutoFit/>
          </a:bodyPr>
          <a:lstStyle/>
          <a:p>
            <a:r>
              <a:rPr lang="zh-TW" altLang="en-US" sz="2200" b="1" dirty="0">
                <a:solidFill>
                  <a:srgbClr val="FFFF00"/>
                </a:solidFill>
                <a:latin typeface="標楷體" panose="03000509000000000000" pitchFamily="65" charset="-120"/>
                <a:ea typeface="標楷體" panose="03000509000000000000" pitchFamily="65" charset="-120"/>
                <a:sym typeface="Wingdings"/>
              </a:rPr>
              <a:t></a:t>
            </a:r>
            <a:endParaRPr lang="zh-TW" altLang="en-US" sz="2200" b="1" dirty="0">
              <a:solidFill>
                <a:srgbClr val="FFFF00"/>
              </a:solidFill>
            </a:endParaRPr>
          </a:p>
        </p:txBody>
      </p:sp>
      <p:sp>
        <p:nvSpPr>
          <p:cNvPr id="10" name="文字方塊 9"/>
          <p:cNvSpPr txBox="1"/>
          <p:nvPr/>
        </p:nvSpPr>
        <p:spPr>
          <a:xfrm>
            <a:off x="7155788" y="4717074"/>
            <a:ext cx="576064" cy="430887"/>
          </a:xfrm>
          <a:prstGeom prst="rect">
            <a:avLst/>
          </a:prstGeom>
          <a:noFill/>
        </p:spPr>
        <p:txBody>
          <a:bodyPr wrap="square" rtlCol="0">
            <a:spAutoFit/>
          </a:bodyPr>
          <a:lstStyle/>
          <a:p>
            <a:r>
              <a:rPr lang="zh-TW" altLang="en-US" sz="2200" b="1" dirty="0">
                <a:solidFill>
                  <a:srgbClr val="17048A"/>
                </a:solidFill>
                <a:latin typeface="標楷體" panose="03000509000000000000" pitchFamily="65" charset="-120"/>
                <a:ea typeface="標楷體" panose="03000509000000000000" pitchFamily="65" charset="-120"/>
                <a:sym typeface="Wingdings"/>
              </a:rPr>
              <a:t></a:t>
            </a:r>
            <a:endParaRPr lang="zh-TW" altLang="en-US" sz="2200" b="1" dirty="0">
              <a:solidFill>
                <a:srgbClr val="17048A"/>
              </a:solidFill>
            </a:endParaRPr>
          </a:p>
        </p:txBody>
      </p:sp>
      <p:sp>
        <p:nvSpPr>
          <p:cNvPr id="11" name="文字方塊 10"/>
          <p:cNvSpPr txBox="1"/>
          <p:nvPr/>
        </p:nvSpPr>
        <p:spPr>
          <a:xfrm>
            <a:off x="6300192" y="5466041"/>
            <a:ext cx="576064" cy="430887"/>
          </a:xfrm>
          <a:prstGeom prst="rect">
            <a:avLst/>
          </a:prstGeom>
          <a:noFill/>
        </p:spPr>
        <p:txBody>
          <a:bodyPr wrap="square" rtlCol="0">
            <a:spAutoFit/>
          </a:bodyPr>
          <a:lstStyle/>
          <a:p>
            <a:r>
              <a:rPr lang="zh-TW" altLang="en-US" sz="2200" b="1" dirty="0">
                <a:solidFill>
                  <a:srgbClr val="17048A"/>
                </a:solidFill>
                <a:latin typeface="標楷體" panose="03000509000000000000" pitchFamily="65" charset="-120"/>
                <a:ea typeface="標楷體" panose="03000509000000000000" pitchFamily="65" charset="-120"/>
                <a:sym typeface="Wingdings"/>
              </a:rPr>
              <a:t></a:t>
            </a:r>
            <a:endParaRPr lang="zh-TW" altLang="en-US" sz="2200" b="1" dirty="0">
              <a:solidFill>
                <a:srgbClr val="17048A"/>
              </a:solidFill>
            </a:endParaRPr>
          </a:p>
        </p:txBody>
      </p:sp>
      <p:sp>
        <p:nvSpPr>
          <p:cNvPr id="12" name="文字方塊 11"/>
          <p:cNvSpPr txBox="1"/>
          <p:nvPr/>
        </p:nvSpPr>
        <p:spPr>
          <a:xfrm>
            <a:off x="5112060" y="4504104"/>
            <a:ext cx="576064" cy="430887"/>
          </a:xfrm>
          <a:prstGeom prst="rect">
            <a:avLst/>
          </a:prstGeom>
          <a:noFill/>
        </p:spPr>
        <p:txBody>
          <a:bodyPr wrap="square" rtlCol="0">
            <a:spAutoFit/>
          </a:bodyPr>
          <a:lstStyle/>
          <a:p>
            <a:r>
              <a:rPr lang="zh-TW" altLang="en-US" sz="2200" b="1" dirty="0">
                <a:solidFill>
                  <a:srgbClr val="FFFF00"/>
                </a:solidFill>
                <a:latin typeface="標楷體" panose="03000509000000000000" pitchFamily="65" charset="-120"/>
                <a:ea typeface="標楷體" panose="03000509000000000000" pitchFamily="65" charset="-120"/>
                <a:sym typeface="Wingdings"/>
              </a:rPr>
              <a:t></a:t>
            </a:r>
            <a:endParaRPr lang="zh-TW" altLang="en-US" sz="2200" b="1" dirty="0">
              <a:solidFill>
                <a:srgbClr val="FFFF00"/>
              </a:solidFill>
            </a:endParaRPr>
          </a:p>
        </p:txBody>
      </p:sp>
      <p:pic>
        <p:nvPicPr>
          <p:cNvPr id="13" name="圖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5937147"/>
            <a:ext cx="665018" cy="665018"/>
          </a:xfrm>
          <a:prstGeom prst="rect">
            <a:avLst/>
          </a:prstGeom>
        </p:spPr>
      </p:pic>
      <p:sp>
        <p:nvSpPr>
          <p:cNvPr id="14" name="文字方塊 13"/>
          <p:cNvSpPr txBox="1"/>
          <p:nvPr/>
        </p:nvSpPr>
        <p:spPr>
          <a:xfrm>
            <a:off x="1000513" y="6275190"/>
            <a:ext cx="3384376" cy="369332"/>
          </a:xfrm>
          <a:prstGeom prst="rect">
            <a:avLst/>
          </a:prstGeom>
          <a:noFill/>
        </p:spPr>
        <p:txBody>
          <a:bodyPr wrap="square" rtlCol="0">
            <a:spAutoFit/>
          </a:bodyPr>
          <a:lstStyle/>
          <a:p>
            <a:r>
              <a:rPr lang="zh-TW" altLang="en-US" dirty="0" smtClean="0">
                <a:solidFill>
                  <a:srgbClr val="17048A"/>
                </a:solidFill>
                <a:latin typeface="標楷體" panose="03000509000000000000" pitchFamily="65" charset="-120"/>
                <a:ea typeface="標楷體" panose="03000509000000000000" pitchFamily="65" charset="-120"/>
              </a:rPr>
              <a:t>台中市藥師公會</a:t>
            </a:r>
            <a:endParaRPr lang="zh-TW" altLang="en-US" dirty="0">
              <a:solidFill>
                <a:srgbClr val="17048A"/>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02810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lstStyle/>
          <a:p>
            <a:r>
              <a:rPr lang="zh-TW" altLang="en-US" b="1" dirty="0" smtClean="0">
                <a:latin typeface="標楷體" panose="03000509000000000000" pitchFamily="65" charset="-120"/>
                <a:ea typeface="標楷體" panose="03000509000000000000" pitchFamily="65" charset="-120"/>
              </a:rPr>
              <a:t>能量儀檢測</a:t>
            </a:r>
            <a:endParaRPr lang="zh-TW" altLang="en-US" b="1" dirty="0">
              <a:latin typeface="標楷體" panose="03000509000000000000" pitchFamily="65" charset="-120"/>
              <a:ea typeface="標楷體" panose="03000509000000000000" pitchFamily="65" charset="-120"/>
            </a:endParaRPr>
          </a:p>
        </p:txBody>
      </p:sp>
      <p:sp>
        <p:nvSpPr>
          <p:cNvPr id="6" name="副標題 5"/>
          <p:cNvSpPr>
            <a:spLocks noGrp="1"/>
          </p:cNvSpPr>
          <p:nvPr>
            <p:ph type="subTitle" idx="1"/>
          </p:nvPr>
        </p:nvSpPr>
        <p:spPr/>
        <p:txBody>
          <a:bodyPr>
            <a:normAutofit/>
          </a:bodyPr>
          <a:lstStyle/>
          <a:p>
            <a:r>
              <a:rPr lang="zh-TW" altLang="en-US" sz="3800" b="1" dirty="0">
                <a:latin typeface="標楷體" panose="03000509000000000000" pitchFamily="65" charset="-120"/>
                <a:ea typeface="標楷體" panose="03000509000000000000" pitchFamily="65" charset="-120"/>
              </a:rPr>
              <a:t>操作步驟</a:t>
            </a:r>
            <a:endParaRPr lang="zh-TW" altLang="en-US" sz="3800" dirty="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5937147"/>
            <a:ext cx="665018" cy="665018"/>
          </a:xfrm>
          <a:prstGeom prst="rect">
            <a:avLst/>
          </a:prstGeom>
        </p:spPr>
      </p:pic>
      <p:sp>
        <p:nvSpPr>
          <p:cNvPr id="8" name="文字方塊 7"/>
          <p:cNvSpPr txBox="1"/>
          <p:nvPr/>
        </p:nvSpPr>
        <p:spPr>
          <a:xfrm>
            <a:off x="971129" y="6275899"/>
            <a:ext cx="3384376" cy="369332"/>
          </a:xfrm>
          <a:prstGeom prst="rect">
            <a:avLst/>
          </a:prstGeom>
          <a:noFill/>
        </p:spPr>
        <p:txBody>
          <a:bodyPr wrap="square" rtlCol="0">
            <a:spAutoFit/>
          </a:bodyPr>
          <a:lstStyle/>
          <a:p>
            <a:r>
              <a:rPr lang="zh-TW" altLang="en-US" dirty="0" smtClean="0">
                <a:solidFill>
                  <a:srgbClr val="17048A"/>
                </a:solidFill>
                <a:latin typeface="標楷體" panose="03000509000000000000" pitchFamily="65" charset="-120"/>
                <a:ea typeface="標楷體" panose="03000509000000000000" pitchFamily="65" charset="-120"/>
              </a:rPr>
              <a:t>台中市藥師公會</a:t>
            </a:r>
            <a:endParaRPr lang="zh-TW" altLang="en-US" dirty="0">
              <a:solidFill>
                <a:srgbClr val="17048A"/>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36223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493203" y="1052736"/>
            <a:ext cx="8229600" cy="990600"/>
          </a:xfrm>
        </p:spPr>
        <p:txBody>
          <a:bodyPr>
            <a:normAutofit fontScale="90000"/>
          </a:bodyPr>
          <a:lstStyle/>
          <a:p>
            <a:r>
              <a:rPr lang="zh-TW" altLang="en-US" dirty="0" smtClean="0">
                <a:latin typeface="標楷體" panose="03000509000000000000" pitchFamily="65" charset="-120"/>
                <a:ea typeface="標楷體" panose="03000509000000000000" pitchFamily="65" charset="-120"/>
              </a:rPr>
              <a:t>步驟一</a:t>
            </a:r>
            <a:r>
              <a:rPr lang="en-US" altLang="zh-TW" dirty="0" smtClean="0">
                <a:latin typeface="標楷體" panose="03000509000000000000" pitchFamily="65" charset="-120"/>
                <a:ea typeface="標楷體" panose="03000509000000000000" pitchFamily="65" charset="-120"/>
              </a:rPr>
              <a:t>:</a:t>
            </a:r>
            <a:br>
              <a:rPr lang="en-US" altLang="zh-TW"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電腦</a:t>
            </a:r>
            <a:r>
              <a:rPr lang="zh-TW" altLang="en-US" dirty="0">
                <a:latin typeface="標楷體" panose="03000509000000000000" pitchFamily="65" charset="-120"/>
                <a:ea typeface="標楷體" panose="03000509000000000000" pitchFamily="65" charset="-120"/>
              </a:rPr>
              <a:t>桌面上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健康列車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圖示點選</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下以開啟</a:t>
            </a:r>
            <a:r>
              <a:rPr lang="zh-TW" altLang="en-US" dirty="0" smtClean="0">
                <a:latin typeface="標楷體" panose="03000509000000000000" pitchFamily="65" charset="-120"/>
                <a:ea typeface="標楷體" panose="03000509000000000000" pitchFamily="65" charset="-120"/>
              </a:rPr>
              <a:t>程式</a:t>
            </a:r>
            <a:endParaRPr lang="zh-TW" altLang="en-US" dirty="0">
              <a:latin typeface="標楷體" panose="03000509000000000000" pitchFamily="65" charset="-120"/>
              <a:ea typeface="標楷體" panose="03000509000000000000" pitchFamily="65" charset="-120"/>
            </a:endParaRPr>
          </a:p>
        </p:txBody>
      </p:sp>
      <p:pic>
        <p:nvPicPr>
          <p:cNvPr id="1027" name="Picture 3"/>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l="-229" t="41179" r="66164" b="3819"/>
          <a:stretch/>
        </p:blipFill>
        <p:spPr bwMode="auto">
          <a:xfrm>
            <a:off x="2601833" y="2686166"/>
            <a:ext cx="4012339" cy="3250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5937147"/>
            <a:ext cx="665018" cy="665018"/>
          </a:xfrm>
          <a:prstGeom prst="rect">
            <a:avLst/>
          </a:prstGeom>
        </p:spPr>
      </p:pic>
      <p:sp>
        <p:nvSpPr>
          <p:cNvPr id="6" name="文字方塊 5"/>
          <p:cNvSpPr txBox="1"/>
          <p:nvPr/>
        </p:nvSpPr>
        <p:spPr>
          <a:xfrm>
            <a:off x="971129" y="6275899"/>
            <a:ext cx="3384376" cy="369332"/>
          </a:xfrm>
          <a:prstGeom prst="rect">
            <a:avLst/>
          </a:prstGeom>
          <a:noFill/>
        </p:spPr>
        <p:txBody>
          <a:bodyPr wrap="square" rtlCol="0">
            <a:spAutoFit/>
          </a:bodyPr>
          <a:lstStyle/>
          <a:p>
            <a:r>
              <a:rPr lang="zh-TW" altLang="en-US" dirty="0" smtClean="0">
                <a:solidFill>
                  <a:srgbClr val="17048A"/>
                </a:solidFill>
                <a:latin typeface="標楷體" panose="03000509000000000000" pitchFamily="65" charset="-120"/>
                <a:ea typeface="標楷體" panose="03000509000000000000" pitchFamily="65" charset="-120"/>
              </a:rPr>
              <a:t>台中市藥師公會</a:t>
            </a:r>
            <a:endParaRPr lang="zh-TW" altLang="en-US" dirty="0">
              <a:solidFill>
                <a:srgbClr val="17048A"/>
              </a:solidFill>
              <a:latin typeface="標楷體" panose="03000509000000000000" pitchFamily="65" charset="-120"/>
              <a:ea typeface="標楷體" panose="03000509000000000000" pitchFamily="65" charset="-120"/>
            </a:endParaRPr>
          </a:p>
        </p:txBody>
      </p:sp>
      <p:sp>
        <p:nvSpPr>
          <p:cNvPr id="2" name="橢圓 1"/>
          <p:cNvSpPr/>
          <p:nvPr/>
        </p:nvSpPr>
        <p:spPr>
          <a:xfrm>
            <a:off x="2912347" y="3284984"/>
            <a:ext cx="1450405" cy="9554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36488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anose="03000509000000000000" pitchFamily="65" charset="-120"/>
                <a:ea typeface="標楷體" panose="03000509000000000000" pitchFamily="65" charset="-120"/>
              </a:rPr>
              <a:t>步驟二：點選</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人員管理</a:t>
            </a:r>
            <a:r>
              <a:rPr lang="en-US" altLang="zh-TW"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圖示</a:t>
            </a:r>
            <a:r>
              <a:rPr lang="en-US" altLang="zh-TW" dirty="0" smtClean="0">
                <a:latin typeface="標楷體" panose="03000509000000000000" pitchFamily="65" charset="-120"/>
                <a:ea typeface="標楷體" panose="03000509000000000000" pitchFamily="65" charset="-120"/>
              </a:rPr>
              <a:t>2</a:t>
            </a:r>
            <a:r>
              <a:rPr lang="zh-TW" altLang="en-US" dirty="0" smtClean="0">
                <a:latin typeface="標楷體" panose="03000509000000000000" pitchFamily="65" charset="-120"/>
                <a:ea typeface="標楷體" panose="03000509000000000000" pitchFamily="65" charset="-120"/>
              </a:rPr>
              <a:t>下</a:t>
            </a:r>
            <a:endParaRPr lang="zh-TW" altLang="en-US" dirty="0">
              <a:latin typeface="標楷體" panose="03000509000000000000" pitchFamily="65" charset="-120"/>
              <a:ea typeface="標楷體" panose="03000509000000000000" pitchFamily="65" charset="-12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725155"/>
            <a:ext cx="8229600" cy="4626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橢圓 2"/>
          <p:cNvSpPr/>
          <p:nvPr/>
        </p:nvSpPr>
        <p:spPr>
          <a:xfrm>
            <a:off x="683568" y="1772816"/>
            <a:ext cx="1080120" cy="8640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88" y="6021288"/>
            <a:ext cx="665018" cy="665018"/>
          </a:xfrm>
          <a:prstGeom prst="rect">
            <a:avLst/>
          </a:prstGeom>
        </p:spPr>
      </p:pic>
      <p:sp>
        <p:nvSpPr>
          <p:cNvPr id="6" name="文字方塊 5"/>
          <p:cNvSpPr txBox="1"/>
          <p:nvPr/>
        </p:nvSpPr>
        <p:spPr>
          <a:xfrm>
            <a:off x="839710" y="6454029"/>
            <a:ext cx="3384376" cy="369332"/>
          </a:xfrm>
          <a:prstGeom prst="rect">
            <a:avLst/>
          </a:prstGeom>
          <a:noFill/>
        </p:spPr>
        <p:txBody>
          <a:bodyPr wrap="square" rtlCol="0">
            <a:spAutoFit/>
          </a:bodyPr>
          <a:lstStyle/>
          <a:p>
            <a:r>
              <a:rPr lang="zh-TW" altLang="en-US" dirty="0" smtClean="0">
                <a:solidFill>
                  <a:srgbClr val="17048A"/>
                </a:solidFill>
                <a:latin typeface="標楷體" panose="03000509000000000000" pitchFamily="65" charset="-120"/>
                <a:ea typeface="標楷體" panose="03000509000000000000" pitchFamily="65" charset="-120"/>
              </a:rPr>
              <a:t>台中市藥師公會</a:t>
            </a:r>
            <a:endParaRPr lang="zh-TW" altLang="en-US" dirty="0">
              <a:solidFill>
                <a:srgbClr val="17048A"/>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9100982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清晰度">
  <a:themeElements>
    <a:clrScheme name="清晰度">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古典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清晰度">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533</Words>
  <Application>Microsoft Office PowerPoint</Application>
  <PresentationFormat>如螢幕大小 (4:3)</PresentationFormat>
  <Paragraphs>86</Paragraphs>
  <Slides>29</Slides>
  <Notes>0</Notes>
  <HiddenSlides>0</HiddenSlides>
  <MMClips>0</MMClips>
  <ScaleCrop>false</ScaleCrop>
  <HeadingPairs>
    <vt:vector size="4" baseType="variant">
      <vt:variant>
        <vt:lpstr>佈景主題</vt:lpstr>
      </vt:variant>
      <vt:variant>
        <vt:i4>2</vt:i4>
      </vt:variant>
      <vt:variant>
        <vt:lpstr>投影片標題</vt:lpstr>
      </vt:variant>
      <vt:variant>
        <vt:i4>29</vt:i4>
      </vt:variant>
    </vt:vector>
  </HeadingPairs>
  <TitlesOfParts>
    <vt:vector size="31" baseType="lpstr">
      <vt:lpstr>自訂設計</vt:lpstr>
      <vt:lpstr>清晰度</vt:lpstr>
      <vt:lpstr>生物能量檢測儀</vt:lpstr>
      <vt:lpstr>能量檢測原理</vt:lpstr>
      <vt:lpstr>能量儀檢測</vt:lpstr>
      <vt:lpstr>組裝儀器</vt:lpstr>
      <vt:lpstr>組裝儀器步驟1  手握棒(圓形端)與傳輸線(方型端)分別接上能量儀主機上</vt:lpstr>
      <vt:lpstr>組裝儀器步驟2</vt:lpstr>
      <vt:lpstr>能量儀檢測</vt:lpstr>
      <vt:lpstr>步驟一: 電腦桌面上“健康列車”圖示點選2下以開啟程式</vt:lpstr>
      <vt:lpstr>步驟二：點選“人員管理”圖示2下</vt:lpstr>
      <vt:lpstr>進入設定當日的檢測群組畫面</vt:lpstr>
      <vt:lpstr>步驟三：點選群組管理“新增”</vt:lpstr>
      <vt:lpstr>於跳出視窗群組名稱欄位   輸入年月日+活動地點</vt:lpstr>
      <vt:lpstr>如:1060402中正公園</vt:lpstr>
      <vt:lpstr>設定好群組名稱會出現在最後</vt:lpstr>
      <vt:lpstr>步驟四： 於下方”檢測人管理”再點選 ”新增”</vt:lpstr>
      <vt:lpstr>出現受測人信息視窗</vt:lpstr>
      <vt:lpstr>步驟五： 1.填入姓名、性別、生日(西元)、身高與體重(四捨五入) (PS:注意中英文輸入切換) 2.輸入完按下方“保存”</vt:lpstr>
      <vt:lpstr>出現受測人基本資料</vt:lpstr>
      <vt:lpstr>步驟六：點選“開始檢測”</vt:lpstr>
      <vt:lpstr>步驟七：在檢測畫面上點選”開始檢測”</vt:lpstr>
      <vt:lpstr>步驟八：請民眾手握感應棒，並請民眾不要說話，再點選”開始檢測”，約需2-3分鐘</vt:lpstr>
      <vt:lpstr>步驟九： 檢測完成按”確定”，再按“保存”</vt:lpstr>
      <vt:lpstr>步驟十：選取“取得報告”</vt:lpstr>
      <vt:lpstr>步驟十一:選取”綜合報告單”</vt:lpstr>
      <vt:lpstr>步驟十二:按“列印”</vt:lpstr>
      <vt:lpstr>步驟十三:再按“列印”將檢測結果列印出</vt:lpstr>
      <vt:lpstr>步驟十四:待列印完後，按“返回”</vt:lpstr>
      <vt:lpstr>步驟十五:再按“返回”</vt:lpstr>
      <vt:lpstr>步驟十六：再點選檢測管理人”新增”，輸入本場次下一位檢測人的資料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admin</cp:lastModifiedBy>
  <cp:revision>34</cp:revision>
  <dcterms:created xsi:type="dcterms:W3CDTF">2017-04-02T06:52:25Z</dcterms:created>
  <dcterms:modified xsi:type="dcterms:W3CDTF">2017-06-27T09:59:05Z</dcterms:modified>
</cp:coreProperties>
</file>